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56" r:id="rId5"/>
  </p:sldMasterIdLst>
  <p:notesMasterIdLst>
    <p:notesMasterId r:id="rId56"/>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Lst>
  <p:sldSz cx="12192000" cy="6858000"/>
  <p:notesSz cx="6858000" cy="9144000"/>
  <p:embeddedFontLst>
    <p:embeddedFont>
      <p:font typeface="Garamond" panose="02020404030301010803" pitchFamily="18" charset="0"/>
      <p:regular r:id="rId57"/>
      <p:bold r:id="rId58"/>
      <p:italic r:id="rId59"/>
      <p:boldItalic r:id="rId60"/>
    </p:embeddedFont>
    <p:embeddedFont>
      <p:font typeface="Libre Franklin" pitchFamily="2" charset="0"/>
      <p:regular r:id="rId61"/>
      <p:bold r:id="rId62"/>
      <p:italic r:id="rId63"/>
      <p:boldItalic r:id="rId6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67" roundtripDataSignature="AMtx7mg8sqqubJU+M6Uo8oOusTeF9YrTdg=="/>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len Iang" initials="" lastIdx="6" clrIdx="0"/>
  <p:cmAuthor id="1" name="James Stinnett" initials="" lastIdx="1" clrIdx="1"/>
  <p:cmAuthor id="2" name="Will Casciato" initials="WC" lastIdx="1" clrIdx="2">
    <p:extLst>
      <p:ext uri="{19B8F6BF-5375-455C-9EA6-DF929625EA0E}">
        <p15:presenceInfo xmlns:p15="http://schemas.microsoft.com/office/powerpoint/2012/main" userId="b3733d7aea1e17d0" providerId="Windows Live"/>
      </p:ext>
    </p:extLst>
  </p:cmAuthor>
  <p:cmAuthor id="3" name="Kremer, Erin E" initials="EK" lastIdx="1" clrIdx="3">
    <p:extLst>
      <p:ext uri="{19B8F6BF-5375-455C-9EA6-DF929625EA0E}">
        <p15:presenceInfo xmlns:p15="http://schemas.microsoft.com/office/powerpoint/2012/main" userId="S::EKremer@idoa.IN.gov::b39ccdf2-53d0-4caa-a997-c479d7fd3d7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1D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D59F14F-606E-4535-90C0-8463D9E1F502}">
  <a:tblStyle styleId="{DD59F14F-606E-4535-90C0-8463D9E1F502}" styleName="Table_0">
    <a:wholeTbl>
      <a:tcTxStyle b="off" i="off">
        <a:font>
          <a:latin typeface="Franklin Gothic Book"/>
          <a:ea typeface="Franklin Gothic Book"/>
          <a:cs typeface="Franklin Gothic Book"/>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DEDED"/>
          </a:solidFill>
        </a:fill>
      </a:tcStyle>
    </a:wholeTbl>
    <a:band1H>
      <a:tcTxStyle b="off" i="off"/>
      <a:tcStyle>
        <a:tcBdr/>
        <a:fill>
          <a:solidFill>
            <a:srgbClr val="DADAD8"/>
          </a:solidFill>
        </a:fill>
      </a:tcStyle>
    </a:band1H>
    <a:band2H>
      <a:tcTxStyle b="off" i="off"/>
      <a:tcStyle>
        <a:tcBdr/>
      </a:tcStyle>
    </a:band2H>
    <a:band1V>
      <a:tcTxStyle b="off" i="off"/>
      <a:tcStyle>
        <a:tcBdr/>
        <a:fill>
          <a:solidFill>
            <a:srgbClr val="DADAD8"/>
          </a:solidFill>
        </a:fill>
      </a:tcStyle>
    </a:band1V>
    <a:band2V>
      <a:tcTxStyle b="off" i="off"/>
      <a:tcStyle>
        <a:tcBdr/>
      </a:tcStyle>
    </a:band2V>
    <a:lastCol>
      <a:tcTxStyle b="on" i="off">
        <a:font>
          <a:latin typeface="Franklin Gothic Book"/>
          <a:ea typeface="Franklin Gothic Book"/>
          <a:cs typeface="Franklin Gothic Book"/>
        </a:font>
        <a:schemeClr val="lt1"/>
      </a:tcTxStyle>
      <a:tcStyle>
        <a:tcBdr/>
        <a:fill>
          <a:solidFill>
            <a:schemeClr val="accent1"/>
          </a:solidFill>
        </a:fill>
      </a:tcStyle>
    </a:lastCol>
    <a:firstCol>
      <a:tcTxStyle b="on" i="off">
        <a:font>
          <a:latin typeface="Franklin Gothic Book"/>
          <a:ea typeface="Franklin Gothic Book"/>
          <a:cs typeface="Franklin Gothic Book"/>
        </a:font>
        <a:schemeClr val="lt1"/>
      </a:tcTxStyle>
      <a:tcStyle>
        <a:tcBdr/>
        <a:fill>
          <a:solidFill>
            <a:schemeClr val="accent1"/>
          </a:solidFill>
        </a:fill>
      </a:tcStyle>
    </a:firstCol>
    <a:lastRow>
      <a:tcTxStyle b="on" i="off">
        <a:font>
          <a:latin typeface="Franklin Gothic Book"/>
          <a:ea typeface="Franklin Gothic Book"/>
          <a:cs typeface="Franklin Gothic Book"/>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Franklin Gothic Book"/>
          <a:ea typeface="Franklin Gothic Book"/>
          <a:cs typeface="Franklin Gothic Book"/>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 styleId="{5C05B0B2-12F7-4CA4-9066-EE676D0B024E}" styleName="Table_1">
    <a:wholeTbl>
      <a:tcTxStyle b="off" i="off">
        <a:font>
          <a:latin typeface="Franklin Gothic Book"/>
          <a:ea typeface="Franklin Gothic Book"/>
          <a:cs typeface="Franklin Gothic Book"/>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6E6E6"/>
          </a:solidFill>
        </a:fill>
      </a:tcStyle>
    </a:wholeTbl>
    <a:band1H>
      <a:tcTxStyle b="off" i="off"/>
      <a:tcStyle>
        <a:tcBdr/>
        <a:fill>
          <a:solidFill>
            <a:srgbClr val="CACACA"/>
          </a:solidFill>
        </a:fill>
      </a:tcStyle>
    </a:band1H>
    <a:band2H>
      <a:tcTxStyle b="off" i="off"/>
      <a:tcStyle>
        <a:tcBdr/>
      </a:tcStyle>
    </a:band2H>
    <a:band1V>
      <a:tcTxStyle b="off" i="off"/>
      <a:tcStyle>
        <a:tcBdr/>
        <a:fill>
          <a:solidFill>
            <a:srgbClr val="CACACA"/>
          </a:solidFill>
        </a:fill>
      </a:tcStyle>
    </a:band1V>
    <a:band2V>
      <a:tcTxStyle b="off" i="off"/>
      <a:tcStyle>
        <a:tcBdr/>
      </a:tcStyle>
    </a:band2V>
    <a:lastCol>
      <a:tcTxStyle b="on" i="off">
        <a:font>
          <a:latin typeface="Franklin Gothic Book"/>
          <a:ea typeface="Franklin Gothic Book"/>
          <a:cs typeface="Franklin Gothic Book"/>
        </a:font>
        <a:schemeClr val="lt1"/>
      </a:tcTxStyle>
      <a:tcStyle>
        <a:tcBdr/>
        <a:fill>
          <a:solidFill>
            <a:schemeClr val="dk1"/>
          </a:solidFill>
        </a:fill>
      </a:tcStyle>
    </a:lastCol>
    <a:firstCol>
      <a:tcTxStyle b="on" i="off">
        <a:font>
          <a:latin typeface="Franklin Gothic Book"/>
          <a:ea typeface="Franklin Gothic Book"/>
          <a:cs typeface="Franklin Gothic Book"/>
        </a:font>
        <a:schemeClr val="lt1"/>
      </a:tcTxStyle>
      <a:tcStyle>
        <a:tcBdr/>
        <a:fill>
          <a:solidFill>
            <a:schemeClr val="dk1"/>
          </a:solidFill>
        </a:fill>
      </a:tcStyle>
    </a:firstCol>
    <a:lastRow>
      <a:tcTxStyle b="on" i="off">
        <a:font>
          <a:latin typeface="Franklin Gothic Book"/>
          <a:ea typeface="Franklin Gothic Book"/>
          <a:cs typeface="Franklin Gothic Book"/>
        </a:font>
        <a:schemeClr val="lt1"/>
      </a:tcTxStyle>
      <a:tcStyle>
        <a:tcBdr>
          <a:top>
            <a:ln w="38100" cap="flat" cmpd="sng">
              <a:solidFill>
                <a:schemeClr val="lt1"/>
              </a:solidFill>
              <a:prstDash val="solid"/>
              <a:round/>
              <a:headEnd type="none" w="sm" len="sm"/>
              <a:tailEnd type="none" w="sm" len="sm"/>
            </a:ln>
          </a:top>
        </a:tcBdr>
        <a:fill>
          <a:solidFill>
            <a:schemeClr val="dk1"/>
          </a:solidFill>
        </a:fill>
      </a:tcStyle>
    </a:lastRow>
    <a:seCell>
      <a:tcTxStyle b="off" i="off"/>
      <a:tcStyle>
        <a:tcBdr/>
      </a:tcStyle>
    </a:seCell>
    <a:swCell>
      <a:tcTxStyle b="off" i="off"/>
      <a:tcStyle>
        <a:tcBdr/>
      </a:tcStyle>
    </a:swCell>
    <a:firstRow>
      <a:tcTxStyle b="on" i="off">
        <a:font>
          <a:latin typeface="Franklin Gothic Book"/>
          <a:ea typeface="Franklin Gothic Book"/>
          <a:cs typeface="Franklin Gothic Book"/>
        </a:font>
        <a:schemeClr val="lt1"/>
      </a:tcTxStyle>
      <a:tcStyle>
        <a:tcBdr>
          <a:bottom>
            <a:ln w="38100" cap="flat" cmpd="sng">
              <a:solidFill>
                <a:schemeClr val="lt1"/>
              </a:solidFill>
              <a:prstDash val="solid"/>
              <a:round/>
              <a:headEnd type="none" w="sm" len="sm"/>
              <a:tailEnd type="none" w="sm" len="sm"/>
            </a:ln>
          </a:bottom>
        </a:tcBdr>
        <a:fill>
          <a:solidFill>
            <a:schemeClr val="dk1"/>
          </a:solidFill>
        </a:fill>
      </a:tcStyle>
    </a:firstRow>
    <a:neCell>
      <a:tcTxStyle b="off" i="off"/>
      <a:tcStyle>
        <a:tcBdr/>
      </a:tcStyle>
    </a:neCell>
    <a:nwCell>
      <a:tcTxStyle b="off" i="off"/>
      <a:tcStyle>
        <a:tcBdr/>
      </a:tcStyle>
    </a:nwCell>
  </a:tblStyle>
  <a:tblStyle styleId="{380B69A9-5F19-4EA2-A7CD-B447E08AABE4}" styleName="Table_2">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0" d="100"/>
          <a:sy n="120" d="100"/>
        </p:scale>
        <p:origin x="198"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font" Target="fonts/font7.fntdata"/><Relationship Id="rId68" Type="http://schemas.openxmlformats.org/officeDocument/2006/relationships/commentAuthors" Target="commentAuthors.xml"/><Relationship Id="rId7" Type="http://schemas.openxmlformats.org/officeDocument/2006/relationships/slide" Target="slides/slide2.xml"/><Relationship Id="rId71"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font" Target="fonts/font2.fntdata"/><Relationship Id="rId5" Type="http://schemas.openxmlformats.org/officeDocument/2006/relationships/slideMaster" Target="slideMasters/slideMaster2.xml"/><Relationship Id="rId61" Type="http://schemas.openxmlformats.org/officeDocument/2006/relationships/font" Target="fonts/font5.fntdata"/><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notesMaster" Target="notesMasters/notesMaster1.xml"/><Relationship Id="rId64" Type="http://schemas.openxmlformats.org/officeDocument/2006/relationships/font" Target="fonts/font8.fntdata"/><Relationship Id="rId69"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font" Target="fonts/font3.fntdata"/><Relationship Id="rId67" Type="http://customschemas.google.com/relationships/presentationmetadata" Target="metadata"/><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font" Target="fonts/font6.fntdata"/><Relationship Id="rId7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font" Target="fonts/font1.fntdata"/><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font" Target="fonts/font4.fntdata"/><Relationship Id="rId73"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mple IV, Arthur" userId="3b39d74d-ca4a-45c4-9129-40072eb1824c" providerId="ADAL" clId="{63428450-7ABD-43C6-BCCD-39E425E36832}"/>
    <pc:docChg chg="undo custSel addSld delSld modSld">
      <pc:chgData name="Sample IV, Arthur" userId="3b39d74d-ca4a-45c4-9129-40072eb1824c" providerId="ADAL" clId="{63428450-7ABD-43C6-BCCD-39E425E36832}" dt="2025-05-20T17:11:10.299" v="196" actId="1076"/>
      <pc:docMkLst>
        <pc:docMk/>
      </pc:docMkLst>
      <pc:sldChg chg="addSp delSp modSp mod modClrScheme chgLayout">
        <pc:chgData name="Sample IV, Arthur" userId="3b39d74d-ca4a-45c4-9129-40072eb1824c" providerId="ADAL" clId="{63428450-7ABD-43C6-BCCD-39E425E36832}" dt="2025-05-13T15:07:39.577" v="87" actId="2711"/>
        <pc:sldMkLst>
          <pc:docMk/>
          <pc:sldMk cId="0" sldId="257"/>
        </pc:sldMkLst>
        <pc:spChg chg="mod ord">
          <ac:chgData name="Sample IV, Arthur" userId="3b39d74d-ca4a-45c4-9129-40072eb1824c" providerId="ADAL" clId="{63428450-7ABD-43C6-BCCD-39E425E36832}" dt="2025-05-13T15:07:26.038" v="86" actId="2711"/>
          <ac:spMkLst>
            <pc:docMk/>
            <pc:sldMk cId="0" sldId="257"/>
            <ac:spMk id="198" creationId="{00000000-0000-0000-0000-000000000000}"/>
          </ac:spMkLst>
        </pc:spChg>
        <pc:spChg chg="mod ord">
          <ac:chgData name="Sample IV, Arthur" userId="3b39d74d-ca4a-45c4-9129-40072eb1824c" providerId="ADAL" clId="{63428450-7ABD-43C6-BCCD-39E425E36832}" dt="2025-05-13T15:07:39.577" v="87" actId="2711"/>
          <ac:spMkLst>
            <pc:docMk/>
            <pc:sldMk cId="0" sldId="257"/>
            <ac:spMk id="199" creationId="{00000000-0000-0000-0000-000000000000}"/>
          </ac:spMkLst>
        </pc:spChg>
        <pc:spChg chg="mod ord">
          <ac:chgData name="Sample IV, Arthur" userId="3b39d74d-ca4a-45c4-9129-40072eb1824c" providerId="ADAL" clId="{63428450-7ABD-43C6-BCCD-39E425E36832}" dt="2025-05-13T15:06:12.052" v="77" actId="700"/>
          <ac:spMkLst>
            <pc:docMk/>
            <pc:sldMk cId="0" sldId="257"/>
            <ac:spMk id="200" creationId="{00000000-0000-0000-0000-000000000000}"/>
          </ac:spMkLst>
        </pc:spChg>
      </pc:sldChg>
      <pc:sldChg chg="modSp mod">
        <pc:chgData name="Sample IV, Arthur" userId="3b39d74d-ca4a-45c4-9129-40072eb1824c" providerId="ADAL" clId="{63428450-7ABD-43C6-BCCD-39E425E36832}" dt="2025-05-20T16:30:55.396" v="161" actId="20577"/>
        <pc:sldMkLst>
          <pc:docMk/>
          <pc:sldMk cId="0" sldId="258"/>
        </pc:sldMkLst>
        <pc:spChg chg="mod">
          <ac:chgData name="Sample IV, Arthur" userId="3b39d74d-ca4a-45c4-9129-40072eb1824c" providerId="ADAL" clId="{63428450-7ABD-43C6-BCCD-39E425E36832}" dt="2025-05-20T16:30:55.396" v="161" actId="20577"/>
          <ac:spMkLst>
            <pc:docMk/>
            <pc:sldMk cId="0" sldId="258"/>
            <ac:spMk id="206" creationId="{00000000-0000-0000-0000-000000000000}"/>
          </ac:spMkLst>
        </pc:spChg>
      </pc:sldChg>
      <pc:sldChg chg="addSp delSp modSp mod modClrScheme chgLayout">
        <pc:chgData name="Sample IV, Arthur" userId="3b39d74d-ca4a-45c4-9129-40072eb1824c" providerId="ADAL" clId="{63428450-7ABD-43C6-BCCD-39E425E36832}" dt="2025-05-13T15:05:43.252" v="76" actId="20577"/>
        <pc:sldMkLst>
          <pc:docMk/>
          <pc:sldMk cId="0" sldId="259"/>
        </pc:sldMkLst>
        <pc:spChg chg="mod ord">
          <ac:chgData name="Sample IV, Arthur" userId="3b39d74d-ca4a-45c4-9129-40072eb1824c" providerId="ADAL" clId="{63428450-7ABD-43C6-BCCD-39E425E36832}" dt="2025-05-13T15:05:08.426" v="70" actId="1076"/>
          <ac:spMkLst>
            <pc:docMk/>
            <pc:sldMk cId="0" sldId="259"/>
            <ac:spMk id="213" creationId="{00000000-0000-0000-0000-000000000000}"/>
          </ac:spMkLst>
        </pc:spChg>
        <pc:spChg chg="mod ord">
          <ac:chgData name="Sample IV, Arthur" userId="3b39d74d-ca4a-45c4-9129-40072eb1824c" providerId="ADAL" clId="{63428450-7ABD-43C6-BCCD-39E425E36832}" dt="2025-05-13T15:05:43.252" v="76" actId="20577"/>
          <ac:spMkLst>
            <pc:docMk/>
            <pc:sldMk cId="0" sldId="259"/>
            <ac:spMk id="214" creationId="{00000000-0000-0000-0000-000000000000}"/>
          </ac:spMkLst>
        </pc:spChg>
      </pc:sldChg>
      <pc:sldChg chg="addSp delSp modSp mod modClrScheme chgLayout">
        <pc:chgData name="Sample IV, Arthur" userId="3b39d74d-ca4a-45c4-9129-40072eb1824c" providerId="ADAL" clId="{63428450-7ABD-43C6-BCCD-39E425E36832}" dt="2025-05-20T16:43:04.446" v="181" actId="1076"/>
        <pc:sldMkLst>
          <pc:docMk/>
          <pc:sldMk cId="0" sldId="265"/>
        </pc:sldMkLst>
        <pc:spChg chg="add del mod">
          <ac:chgData name="Sample IV, Arthur" userId="3b39d74d-ca4a-45c4-9129-40072eb1824c" providerId="ADAL" clId="{63428450-7ABD-43C6-BCCD-39E425E36832}" dt="2025-05-20T16:42:13.662" v="170" actId="478"/>
          <ac:spMkLst>
            <pc:docMk/>
            <pc:sldMk cId="0" sldId="265"/>
            <ac:spMk id="3" creationId="{DCDBB84C-0069-A042-ABB4-EF73FA790174}"/>
          </ac:spMkLst>
        </pc:spChg>
        <pc:spChg chg="mod ord">
          <ac:chgData name="Sample IV, Arthur" userId="3b39d74d-ca4a-45c4-9129-40072eb1824c" providerId="ADAL" clId="{63428450-7ABD-43C6-BCCD-39E425E36832}" dt="2025-05-13T15:09:08.981" v="96" actId="2711"/>
          <ac:spMkLst>
            <pc:docMk/>
            <pc:sldMk cId="0" sldId="265"/>
            <ac:spMk id="258" creationId="{00000000-0000-0000-0000-000000000000}"/>
          </ac:spMkLst>
        </pc:spChg>
        <pc:spChg chg="mod ord">
          <ac:chgData name="Sample IV, Arthur" userId="3b39d74d-ca4a-45c4-9129-40072eb1824c" providerId="ADAL" clId="{63428450-7ABD-43C6-BCCD-39E425E36832}" dt="2025-05-20T16:43:04.446" v="181" actId="1076"/>
          <ac:spMkLst>
            <pc:docMk/>
            <pc:sldMk cId="0" sldId="265"/>
            <ac:spMk id="259" creationId="{00000000-0000-0000-0000-000000000000}"/>
          </ac:spMkLst>
        </pc:spChg>
        <pc:spChg chg="del mod ord">
          <ac:chgData name="Sample IV, Arthur" userId="3b39d74d-ca4a-45c4-9129-40072eb1824c" providerId="ADAL" clId="{63428450-7ABD-43C6-BCCD-39E425E36832}" dt="2025-05-20T16:41:56.326" v="167" actId="478"/>
          <ac:spMkLst>
            <pc:docMk/>
            <pc:sldMk cId="0" sldId="265"/>
            <ac:spMk id="261" creationId="{00000000-0000-0000-0000-000000000000}"/>
          </ac:spMkLst>
        </pc:spChg>
      </pc:sldChg>
      <pc:sldChg chg="modSp mod">
        <pc:chgData name="Sample IV, Arthur" userId="3b39d74d-ca4a-45c4-9129-40072eb1824c" providerId="ADAL" clId="{63428450-7ABD-43C6-BCCD-39E425E36832}" dt="2025-05-20T16:44:46.336" v="182" actId="20577"/>
        <pc:sldMkLst>
          <pc:docMk/>
          <pc:sldMk cId="0" sldId="267"/>
        </pc:sldMkLst>
        <pc:spChg chg="mod">
          <ac:chgData name="Sample IV, Arthur" userId="3b39d74d-ca4a-45c4-9129-40072eb1824c" providerId="ADAL" clId="{63428450-7ABD-43C6-BCCD-39E425E36832}" dt="2025-05-20T16:44:46.336" v="182" actId="20577"/>
          <ac:spMkLst>
            <pc:docMk/>
            <pc:sldMk cId="0" sldId="267"/>
            <ac:spMk id="275" creationId="{00000000-0000-0000-0000-000000000000}"/>
          </ac:spMkLst>
        </pc:spChg>
      </pc:sldChg>
      <pc:sldChg chg="addSp delSp modSp mod modClrScheme chgLayout">
        <pc:chgData name="Sample IV, Arthur" userId="3b39d74d-ca4a-45c4-9129-40072eb1824c" providerId="ADAL" clId="{63428450-7ABD-43C6-BCCD-39E425E36832}" dt="2025-05-13T15:02:53.138" v="59" actId="14100"/>
        <pc:sldMkLst>
          <pc:docMk/>
          <pc:sldMk cId="0" sldId="281"/>
        </pc:sldMkLst>
        <pc:spChg chg="mod ord">
          <ac:chgData name="Sample IV, Arthur" userId="3b39d74d-ca4a-45c4-9129-40072eb1824c" providerId="ADAL" clId="{63428450-7ABD-43C6-BCCD-39E425E36832}" dt="2025-05-13T15:02:53.138" v="59" actId="14100"/>
          <ac:spMkLst>
            <pc:docMk/>
            <pc:sldMk cId="0" sldId="281"/>
            <ac:spMk id="391" creationId="{00000000-0000-0000-0000-000000000000}"/>
          </ac:spMkLst>
        </pc:spChg>
        <pc:spChg chg="mod ord">
          <ac:chgData name="Sample IV, Arthur" userId="3b39d74d-ca4a-45c4-9129-40072eb1824c" providerId="ADAL" clId="{63428450-7ABD-43C6-BCCD-39E425E36832}" dt="2025-05-13T15:02:14.286" v="54" actId="114"/>
          <ac:spMkLst>
            <pc:docMk/>
            <pc:sldMk cId="0" sldId="281"/>
            <ac:spMk id="392" creationId="{00000000-0000-0000-0000-000000000000}"/>
          </ac:spMkLst>
        </pc:spChg>
      </pc:sldChg>
      <pc:sldChg chg="addSp delSp modSp mod modClrScheme chgLayout">
        <pc:chgData name="Sample IV, Arthur" userId="3b39d74d-ca4a-45c4-9129-40072eb1824c" providerId="ADAL" clId="{63428450-7ABD-43C6-BCCD-39E425E36832}" dt="2025-05-13T15:11:39.557" v="111" actId="1076"/>
        <pc:sldMkLst>
          <pc:docMk/>
          <pc:sldMk cId="0" sldId="292"/>
        </pc:sldMkLst>
        <pc:spChg chg="mod ord">
          <ac:chgData name="Sample IV, Arthur" userId="3b39d74d-ca4a-45c4-9129-40072eb1824c" providerId="ADAL" clId="{63428450-7ABD-43C6-BCCD-39E425E36832}" dt="2025-05-13T15:09:48.046" v="98" actId="2711"/>
          <ac:spMkLst>
            <pc:docMk/>
            <pc:sldMk cId="0" sldId="292"/>
            <ac:spMk id="466" creationId="{00000000-0000-0000-0000-000000000000}"/>
          </ac:spMkLst>
        </pc:spChg>
        <pc:spChg chg="mod ord">
          <ac:chgData name="Sample IV, Arthur" userId="3b39d74d-ca4a-45c4-9129-40072eb1824c" providerId="ADAL" clId="{63428450-7ABD-43C6-BCCD-39E425E36832}" dt="2025-05-13T15:11:39.557" v="111" actId="1076"/>
          <ac:spMkLst>
            <pc:docMk/>
            <pc:sldMk cId="0" sldId="292"/>
            <ac:spMk id="467" creationId="{00000000-0000-0000-0000-000000000000}"/>
          </ac:spMkLst>
        </pc:spChg>
      </pc:sldChg>
      <pc:sldChg chg="addSp delSp modSp mod modClrScheme chgLayout">
        <pc:chgData name="Sample IV, Arthur" userId="3b39d74d-ca4a-45c4-9129-40072eb1824c" providerId="ADAL" clId="{63428450-7ABD-43C6-BCCD-39E425E36832}" dt="2025-05-13T15:13:12.724" v="123" actId="1076"/>
        <pc:sldMkLst>
          <pc:docMk/>
          <pc:sldMk cId="0" sldId="297"/>
        </pc:sldMkLst>
        <pc:spChg chg="mod ord">
          <ac:chgData name="Sample IV, Arthur" userId="3b39d74d-ca4a-45c4-9129-40072eb1824c" providerId="ADAL" clId="{63428450-7ABD-43C6-BCCD-39E425E36832}" dt="2025-05-13T15:13:01.375" v="122" actId="255"/>
          <ac:spMkLst>
            <pc:docMk/>
            <pc:sldMk cId="0" sldId="297"/>
            <ac:spMk id="519" creationId="{00000000-0000-0000-0000-000000000000}"/>
          </ac:spMkLst>
        </pc:spChg>
        <pc:spChg chg="mod ord">
          <ac:chgData name="Sample IV, Arthur" userId="3b39d74d-ca4a-45c4-9129-40072eb1824c" providerId="ADAL" clId="{63428450-7ABD-43C6-BCCD-39E425E36832}" dt="2025-05-13T15:13:12.724" v="123" actId="1076"/>
          <ac:spMkLst>
            <pc:docMk/>
            <pc:sldMk cId="0" sldId="297"/>
            <ac:spMk id="520" creationId="{00000000-0000-0000-0000-000000000000}"/>
          </ac:spMkLst>
        </pc:spChg>
      </pc:sldChg>
      <pc:sldChg chg="addSp delSp modSp mod modClrScheme chgLayout">
        <pc:chgData name="Sample IV, Arthur" userId="3b39d74d-ca4a-45c4-9129-40072eb1824c" providerId="ADAL" clId="{63428450-7ABD-43C6-BCCD-39E425E36832}" dt="2025-05-13T15:14:37.922" v="139" actId="478"/>
        <pc:sldMkLst>
          <pc:docMk/>
          <pc:sldMk cId="0" sldId="300"/>
        </pc:sldMkLst>
        <pc:spChg chg="mod ord">
          <ac:chgData name="Sample IV, Arthur" userId="3b39d74d-ca4a-45c4-9129-40072eb1824c" providerId="ADAL" clId="{63428450-7ABD-43C6-BCCD-39E425E36832}" dt="2025-05-13T15:13:25.986" v="124" actId="700"/>
          <ac:spMkLst>
            <pc:docMk/>
            <pc:sldMk cId="0" sldId="300"/>
            <ac:spMk id="555" creationId="{00000000-0000-0000-0000-000000000000}"/>
          </ac:spMkLst>
        </pc:spChg>
        <pc:spChg chg="mod ord">
          <ac:chgData name="Sample IV, Arthur" userId="3b39d74d-ca4a-45c4-9129-40072eb1824c" providerId="ADAL" clId="{63428450-7ABD-43C6-BCCD-39E425E36832}" dt="2025-05-13T15:14:35.943" v="138" actId="1076"/>
          <ac:spMkLst>
            <pc:docMk/>
            <pc:sldMk cId="0" sldId="300"/>
            <ac:spMk id="557" creationId="{00000000-0000-0000-0000-000000000000}"/>
          </ac:spMkLst>
        </pc:spChg>
      </pc:sldChg>
      <pc:sldChg chg="modSp mod">
        <pc:chgData name="Sample IV, Arthur" userId="3b39d74d-ca4a-45c4-9129-40072eb1824c" providerId="ADAL" clId="{63428450-7ABD-43C6-BCCD-39E425E36832}" dt="2025-05-20T17:11:10.299" v="196" actId="1076"/>
        <pc:sldMkLst>
          <pc:docMk/>
          <pc:sldMk cId="0" sldId="306"/>
        </pc:sldMkLst>
        <pc:spChg chg="mod">
          <ac:chgData name="Sample IV, Arthur" userId="3b39d74d-ca4a-45c4-9129-40072eb1824c" providerId="ADAL" clId="{63428450-7ABD-43C6-BCCD-39E425E36832}" dt="2025-05-20T17:11:10.299" v="196" actId="1076"/>
          <ac:spMkLst>
            <pc:docMk/>
            <pc:sldMk cId="0" sldId="306"/>
            <ac:spMk id="598" creationId="{00000000-0000-0000-0000-000000000000}"/>
          </ac:spMkLst>
        </pc:spChg>
      </pc:sldChg>
      <pc:sldChg chg="new del">
        <pc:chgData name="Sample IV, Arthur" userId="3b39d74d-ca4a-45c4-9129-40072eb1824c" providerId="ADAL" clId="{63428450-7ABD-43C6-BCCD-39E425E36832}" dt="2025-05-13T14:55:10.635" v="25" actId="680"/>
        <pc:sldMkLst>
          <pc:docMk/>
          <pc:sldMk cId="2895341923" sldId="30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9" name="Google Shape;189;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0" name="Google Shape;190;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g33420cfc464_1_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5" name="Google Shape;255;g33420cfc464_1_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56" name="Google Shape;256;g33420cfc464_1_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4" name="Google Shape;264;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65" name="Google Shape;265;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1" name="Google Shape;271;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David</a:t>
            </a:r>
            <a:endParaRPr/>
          </a:p>
        </p:txBody>
      </p:sp>
      <p:sp>
        <p:nvSpPr>
          <p:cNvPr id="272" name="Google Shape;272;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12</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8" name="Google Shape;278;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9" name="Google Shape;279;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13</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5" name="Google Shape;285;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6" name="Google Shape;286;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2" name="Google Shape;292;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3" name="Google Shape;293;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9" name="Google Shape;299;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0" name="Google Shape;300;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06" name="Google Shape;306;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g34da64d39ab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2" name="Google Shape;312;g34da64d39ab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g2d909ee81e5_0_5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8" name="Google Shape;318;g2d909ee81e5_0_5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9" name="Google Shape;319;g2d909ee81e5_0_54: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5" name="Google Shape;195;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6" name="Google Shape;196;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g2d909ee81e5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0" name="Google Shape;330;g2d909ee81e5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31" name="Google Shape;331;g2d909ee81e5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34da64d39ab_0_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1" name="Google Shape;341;g34da64d39ab_0_1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42" name="Google Shape;342;g34da64d39ab_0_1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g34da64d39ab_0_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2" name="Google Shape;352;g34da64d39ab_0_2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3" name="Google Shape;353;g34da64d39ab_0_2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Google Shape;373;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4" name="Google Shape;374;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5" name="Google Shape;375;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1" name="Google Shape;381;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2" name="Google Shape;382;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Google Shape;387;g33420cfc464_1_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8" name="Google Shape;388;g33420cfc464_1_3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9" name="Google Shape;389;g33420cfc464_1_3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25</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4"/>
        <p:cNvGrpSpPr/>
        <p:nvPr/>
      </p:nvGrpSpPr>
      <p:grpSpPr>
        <a:xfrm>
          <a:off x="0" y="0"/>
          <a:ext cx="0" cy="0"/>
          <a:chOff x="0" y="0"/>
          <a:chExt cx="0" cy="0"/>
        </a:xfrm>
      </p:grpSpPr>
      <p:sp>
        <p:nvSpPr>
          <p:cNvPr id="395" name="Google Shape;395;g33097a728b4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6" name="Google Shape;396;g33097a728b4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7" name="Google Shape;397;g33097a728b4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26</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3" name="Google Shape;403;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04" name="Google Shape;404;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27</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Google Shape;409;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0" name="Google Shape;410;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11" name="Google Shape;411;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5"/>
        <p:cNvGrpSpPr/>
        <p:nvPr/>
      </p:nvGrpSpPr>
      <p:grpSpPr>
        <a:xfrm>
          <a:off x="0" y="0"/>
          <a:ext cx="0" cy="0"/>
          <a:chOff x="0" y="0"/>
          <a:chExt cx="0" cy="0"/>
        </a:xfrm>
      </p:grpSpPr>
      <p:sp>
        <p:nvSpPr>
          <p:cNvPr id="416" name="Google Shape;416;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7" name="Google Shape;417;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18" name="Google Shape;418;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29</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3" name="Google Shape;203;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4" name="Google Shape;204;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Google Shape;423;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24" name="Google Shape;424;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31" name="Google Shape;431;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38" name="Google Shape;438;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2"/>
        <p:cNvGrpSpPr/>
        <p:nvPr/>
      </p:nvGrpSpPr>
      <p:grpSpPr>
        <a:xfrm>
          <a:off x="0" y="0"/>
          <a:ext cx="0" cy="0"/>
          <a:chOff x="0" y="0"/>
          <a:chExt cx="0" cy="0"/>
        </a:xfrm>
      </p:grpSpPr>
      <p:sp>
        <p:nvSpPr>
          <p:cNvPr id="443" name="Google Shape;443;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4" name="Google Shape;444;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8"/>
        <p:cNvGrpSpPr/>
        <p:nvPr/>
      </p:nvGrpSpPr>
      <p:grpSpPr>
        <a:xfrm>
          <a:off x="0" y="0"/>
          <a:ext cx="0" cy="0"/>
          <a:chOff x="0" y="0"/>
          <a:chExt cx="0" cy="0"/>
        </a:xfrm>
      </p:grpSpPr>
      <p:sp>
        <p:nvSpPr>
          <p:cNvPr id="449" name="Google Shape;449;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0" name="Google Shape;450;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Google Shape;455;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6" name="Google Shape;456;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Google Shape;462;g33420cfc464_1_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3" name="Google Shape;463;g33420cfc464_1_4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64" name="Google Shape;464;g33420cfc464_1_4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36</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9"/>
        <p:cNvGrpSpPr/>
        <p:nvPr/>
      </p:nvGrpSpPr>
      <p:grpSpPr>
        <a:xfrm>
          <a:off x="0" y="0"/>
          <a:ext cx="0" cy="0"/>
          <a:chOff x="0" y="0"/>
          <a:chExt cx="0" cy="0"/>
        </a:xfrm>
      </p:grpSpPr>
      <p:sp>
        <p:nvSpPr>
          <p:cNvPr id="470" name="Google Shape;470;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1" name="Google Shape;471;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72" name="Google Shape;472;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37</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9"/>
        <p:cNvGrpSpPr/>
        <p:nvPr/>
      </p:nvGrpSpPr>
      <p:grpSpPr>
        <a:xfrm>
          <a:off x="0" y="0"/>
          <a:ext cx="0" cy="0"/>
          <a:chOff x="0" y="0"/>
          <a:chExt cx="0" cy="0"/>
        </a:xfrm>
      </p:grpSpPr>
      <p:sp>
        <p:nvSpPr>
          <p:cNvPr id="480" name="Google Shape;480;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81" name="Google Shape;481;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82" name="Google Shape;482;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38</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94" name="Google Shape;494;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33420cfc464_1_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0" name="Google Shape;210;g33420cfc464_1_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1" name="Google Shape;211;g33420cfc464_1_2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Google Shape;502;g34da64d39ab_0_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3" name="Google Shape;503;g34da64d39ab_0_4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04" name="Google Shape;504;g34da64d39ab_0_4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40</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4"/>
        <p:cNvGrpSpPr/>
        <p:nvPr/>
      </p:nvGrpSpPr>
      <p:grpSpPr>
        <a:xfrm>
          <a:off x="0" y="0"/>
          <a:ext cx="0" cy="0"/>
          <a:chOff x="0" y="0"/>
          <a:chExt cx="0" cy="0"/>
        </a:xfrm>
      </p:grpSpPr>
      <p:sp>
        <p:nvSpPr>
          <p:cNvPr id="515" name="Google Shape;515;g33420cfc464_1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6" name="Google Shape;516;g33420cfc464_1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7" name="Google Shape;517;g33420cfc464_1_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41</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Google Shape;523;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4" name="Google Shape;524;p3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25" name="Google Shape;525;p3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42</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0"/>
        <p:cNvGrpSpPr/>
        <p:nvPr/>
      </p:nvGrpSpPr>
      <p:grpSpPr>
        <a:xfrm>
          <a:off x="0" y="0"/>
          <a:ext cx="0" cy="0"/>
          <a:chOff x="0" y="0"/>
          <a:chExt cx="0" cy="0"/>
        </a:xfrm>
      </p:grpSpPr>
      <p:sp>
        <p:nvSpPr>
          <p:cNvPr id="531" name="Google Shape;531;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2" name="Google Shape;532;p3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33" name="Google Shape;533;p3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43</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0"/>
        <p:cNvGrpSpPr/>
        <p:nvPr/>
      </p:nvGrpSpPr>
      <p:grpSpPr>
        <a:xfrm>
          <a:off x="0" y="0"/>
          <a:ext cx="0" cy="0"/>
          <a:chOff x="0" y="0"/>
          <a:chExt cx="0" cy="0"/>
        </a:xfrm>
      </p:grpSpPr>
      <p:sp>
        <p:nvSpPr>
          <p:cNvPr id="551" name="Google Shape;551;g33420cfc464_1_5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52" name="Google Shape;552;g33420cfc464_1_5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53" name="Google Shape;553;g33420cfc464_1_5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44</a:t>
            </a:fld>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Google Shape;559;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60" name="Google Shape;560;p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5"/>
        <p:cNvGrpSpPr/>
        <p:nvPr/>
      </p:nvGrpSpPr>
      <p:grpSpPr>
        <a:xfrm>
          <a:off x="0" y="0"/>
          <a:ext cx="0" cy="0"/>
          <a:chOff x="0" y="0"/>
          <a:chExt cx="0" cy="0"/>
        </a:xfrm>
      </p:grpSpPr>
      <p:sp>
        <p:nvSpPr>
          <p:cNvPr id="566" name="Google Shape;566;p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67" name="Google Shape;567;p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2"/>
        <p:cNvGrpSpPr/>
        <p:nvPr/>
      </p:nvGrpSpPr>
      <p:grpSpPr>
        <a:xfrm>
          <a:off x="0" y="0"/>
          <a:ext cx="0" cy="0"/>
          <a:chOff x="0" y="0"/>
          <a:chExt cx="0" cy="0"/>
        </a:xfrm>
      </p:grpSpPr>
      <p:sp>
        <p:nvSpPr>
          <p:cNvPr id="573" name="Google Shape;573;g1ee8d01f392_2_9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4" name="Google Shape;574;g1ee8d01f392_2_9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200"/>
              <a:buFont typeface="Calibri"/>
              <a:buNone/>
            </a:pPr>
            <a:endParaRPr/>
          </a:p>
        </p:txBody>
      </p:sp>
      <p:sp>
        <p:nvSpPr>
          <p:cNvPr id="575" name="Google Shape;575;g1ee8d01f392_2_9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200"/>
              <a:buFont typeface="Calibri"/>
              <a:buNone/>
            </a:pPr>
            <a:fld id="{00000000-1234-1234-1234-123412341234}" type="slidenum">
              <a:rPr lang="en-US"/>
              <a:t>47</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9"/>
        <p:cNvGrpSpPr/>
        <p:nvPr/>
      </p:nvGrpSpPr>
      <p:grpSpPr>
        <a:xfrm>
          <a:off x="0" y="0"/>
          <a:ext cx="0" cy="0"/>
          <a:chOff x="0" y="0"/>
          <a:chExt cx="0" cy="0"/>
        </a:xfrm>
      </p:grpSpPr>
      <p:sp>
        <p:nvSpPr>
          <p:cNvPr id="580" name="Google Shape;580;p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1" name="Google Shape;581;p3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2" name="Google Shape;582;p3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48</a:t>
            </a:fld>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6"/>
        <p:cNvGrpSpPr/>
        <p:nvPr/>
      </p:nvGrpSpPr>
      <p:grpSpPr>
        <a:xfrm>
          <a:off x="0" y="0"/>
          <a:ext cx="0" cy="0"/>
          <a:chOff x="0" y="0"/>
          <a:chExt cx="0" cy="0"/>
        </a:xfrm>
      </p:grpSpPr>
      <p:sp>
        <p:nvSpPr>
          <p:cNvPr id="587" name="Google Shape;587;p3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8" name="Google Shape;588;p3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89" name="Google Shape;589;p3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49</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8" name="Google Shape;218;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9" name="Google Shape;219;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a:t>
            </a:fld>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3"/>
        <p:cNvGrpSpPr/>
        <p:nvPr/>
      </p:nvGrpSpPr>
      <p:grpSpPr>
        <a:xfrm>
          <a:off x="0" y="0"/>
          <a:ext cx="0" cy="0"/>
          <a:chOff x="0" y="0"/>
          <a:chExt cx="0" cy="0"/>
        </a:xfrm>
      </p:grpSpPr>
      <p:sp>
        <p:nvSpPr>
          <p:cNvPr id="594" name="Google Shape;594;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95" name="Google Shape;595;p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6" name="Google Shape;596;p3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50</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5" name="Google Shape;22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6" name="Google Shape;22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1ee8b2ca97d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2" name="Google Shape;232;g1ee8b2ca97d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33" name="Google Shape;233;g1ee8b2ca97d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1" name="Google Shape;241;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2" name="Google Shape;242;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8" name="Google Shape;248;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9" name="Google Shape;249;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bg>
      <p:bgPr>
        <a:solidFill>
          <a:srgbClr val="101D49"/>
        </a:solidFill>
        <a:effectLst/>
      </p:bgPr>
    </p:bg>
    <p:spTree>
      <p:nvGrpSpPr>
        <p:cNvPr id="1" name="Shape 19"/>
        <p:cNvGrpSpPr/>
        <p:nvPr/>
      </p:nvGrpSpPr>
      <p:grpSpPr>
        <a:xfrm>
          <a:off x="0" y="0"/>
          <a:ext cx="0" cy="0"/>
          <a:chOff x="0" y="0"/>
          <a:chExt cx="0" cy="0"/>
        </a:xfrm>
      </p:grpSpPr>
      <p:sp>
        <p:nvSpPr>
          <p:cNvPr id="20" name="Google Shape;20;p41"/>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21" name="Google Shape;21;p41"/>
          <p:cNvSpPr txBox="1">
            <a:spLocks noGrp="1"/>
          </p:cNvSpPr>
          <p:nvPr>
            <p:ph type="ctrTitle"/>
          </p:nvPr>
        </p:nvSpPr>
        <p:spPr>
          <a:xfrm>
            <a:off x="1915128" y="1788454"/>
            <a:ext cx="8361229" cy="2098226"/>
          </a:xfrm>
          <a:prstGeom prst="rect">
            <a:avLst/>
          </a:prstGeom>
          <a:noFill/>
          <a:ln>
            <a:noFill/>
          </a:ln>
        </p:spPr>
        <p:txBody>
          <a:bodyPr spcFirstLastPara="1" wrap="square" lIns="91425" tIns="45700" rIns="91425" bIns="45700" anchor="b" anchorCtr="0">
            <a:noAutofit/>
          </a:bodyPr>
          <a:lstStyle>
            <a:lvl1pPr marR="0" lvl="0" algn="ctr" rtl="0">
              <a:lnSpc>
                <a:spcPct val="89000"/>
              </a:lnSpc>
              <a:spcBef>
                <a:spcPts val="0"/>
              </a:spcBef>
              <a:spcAft>
                <a:spcPts val="0"/>
              </a:spcAft>
              <a:buClr>
                <a:srgbClr val="101D49"/>
              </a:buClr>
              <a:buSzPts val="7200"/>
              <a:buFont typeface="Calibri"/>
              <a:buNone/>
              <a:defRPr sz="7200" b="0" i="0" u="none" strike="noStrike" cap="none">
                <a:solidFill>
                  <a:srgbClr val="101D4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22" name="Google Shape;22;p41"/>
          <p:cNvSpPr txBox="1">
            <a:spLocks noGrp="1"/>
          </p:cNvSpPr>
          <p:nvPr>
            <p:ph type="subTitle" idx="1"/>
          </p:nvPr>
        </p:nvSpPr>
        <p:spPr>
          <a:xfrm>
            <a:off x="2679909" y="3956283"/>
            <a:ext cx="6831673" cy="1086237"/>
          </a:xfrm>
          <a:prstGeom prst="rect">
            <a:avLst/>
          </a:prstGeom>
          <a:noFill/>
          <a:ln>
            <a:noFill/>
          </a:ln>
        </p:spPr>
        <p:txBody>
          <a:bodyPr spcFirstLastPara="1" wrap="square" lIns="91425" tIns="45700" rIns="91425" bIns="45700" anchor="t" anchorCtr="0">
            <a:normAutofit/>
          </a:bodyPr>
          <a:lstStyle>
            <a:lvl1pPr lvl="0" algn="ctr">
              <a:lnSpc>
                <a:spcPct val="112000"/>
              </a:lnSpc>
              <a:spcBef>
                <a:spcPts val="0"/>
              </a:spcBef>
              <a:spcAft>
                <a:spcPts val="0"/>
              </a:spcAft>
              <a:buClr>
                <a:srgbClr val="FFB718"/>
              </a:buClr>
              <a:buSzPts val="2300"/>
              <a:buNone/>
              <a:defRPr sz="2300" b="1">
                <a:solidFill>
                  <a:srgbClr val="FFB718"/>
                </a:solidFill>
                <a:latin typeface="Calibri"/>
                <a:ea typeface="Calibri"/>
                <a:cs typeface="Calibri"/>
                <a:sym typeface="Calibri"/>
              </a:defRPr>
            </a:lvl1pPr>
            <a:lvl2pPr lvl="1" algn="ctr">
              <a:lnSpc>
                <a:spcPct val="94000"/>
              </a:lnSpc>
              <a:spcBef>
                <a:spcPts val="500"/>
              </a:spcBef>
              <a:spcAft>
                <a:spcPts val="0"/>
              </a:spcAft>
              <a:buClr>
                <a:schemeClr val="dk2"/>
              </a:buClr>
              <a:buSzPts val="2000"/>
              <a:buNone/>
              <a:defRPr sz="2000"/>
            </a:lvl2pPr>
            <a:lvl3pPr lvl="2" algn="ctr">
              <a:lnSpc>
                <a:spcPct val="94000"/>
              </a:lnSpc>
              <a:spcBef>
                <a:spcPts val="500"/>
              </a:spcBef>
              <a:spcAft>
                <a:spcPts val="0"/>
              </a:spcAft>
              <a:buClr>
                <a:schemeClr val="dk2"/>
              </a:buClr>
              <a:buSzPts val="1800"/>
              <a:buNone/>
              <a:defRPr sz="1800"/>
            </a:lvl3pPr>
            <a:lvl4pPr lvl="3" algn="ctr">
              <a:lnSpc>
                <a:spcPct val="94000"/>
              </a:lnSpc>
              <a:spcBef>
                <a:spcPts val="500"/>
              </a:spcBef>
              <a:spcAft>
                <a:spcPts val="0"/>
              </a:spcAft>
              <a:buClr>
                <a:schemeClr val="dk2"/>
              </a:buClr>
              <a:buSzPts val="1600"/>
              <a:buNone/>
              <a:defRPr sz="1600"/>
            </a:lvl4pPr>
            <a:lvl5pPr lvl="4" algn="ctr">
              <a:lnSpc>
                <a:spcPct val="94000"/>
              </a:lnSpc>
              <a:spcBef>
                <a:spcPts val="500"/>
              </a:spcBef>
              <a:spcAft>
                <a:spcPts val="0"/>
              </a:spcAft>
              <a:buClr>
                <a:schemeClr val="dk2"/>
              </a:buClr>
              <a:buSzPts val="1600"/>
              <a:buNone/>
              <a:defRPr sz="1600"/>
            </a:lvl5pPr>
            <a:lvl6pPr lvl="5" algn="ctr">
              <a:lnSpc>
                <a:spcPct val="94000"/>
              </a:lnSpc>
              <a:spcBef>
                <a:spcPts val="500"/>
              </a:spcBef>
              <a:spcAft>
                <a:spcPts val="0"/>
              </a:spcAft>
              <a:buClr>
                <a:schemeClr val="dk2"/>
              </a:buClr>
              <a:buSzPts val="1600"/>
              <a:buNone/>
              <a:defRPr sz="1600"/>
            </a:lvl6pPr>
            <a:lvl7pPr lvl="6" algn="ctr">
              <a:lnSpc>
                <a:spcPct val="94000"/>
              </a:lnSpc>
              <a:spcBef>
                <a:spcPts val="500"/>
              </a:spcBef>
              <a:spcAft>
                <a:spcPts val="0"/>
              </a:spcAft>
              <a:buClr>
                <a:schemeClr val="dk2"/>
              </a:buClr>
              <a:buSzPts val="1600"/>
              <a:buNone/>
              <a:defRPr sz="1600"/>
            </a:lvl7pPr>
            <a:lvl8pPr lvl="7" algn="ctr">
              <a:lnSpc>
                <a:spcPct val="94000"/>
              </a:lnSpc>
              <a:spcBef>
                <a:spcPts val="500"/>
              </a:spcBef>
              <a:spcAft>
                <a:spcPts val="0"/>
              </a:spcAft>
              <a:buClr>
                <a:schemeClr val="dk2"/>
              </a:buClr>
              <a:buSzPts val="1600"/>
              <a:buNone/>
              <a:defRPr sz="1600"/>
            </a:lvl8pPr>
            <a:lvl9pPr lvl="8" algn="ctr">
              <a:lnSpc>
                <a:spcPct val="94000"/>
              </a:lnSpc>
              <a:spcBef>
                <a:spcPts val="500"/>
              </a:spcBef>
              <a:spcAft>
                <a:spcPts val="200"/>
              </a:spcAft>
              <a:buClr>
                <a:schemeClr val="dk2"/>
              </a:buClr>
              <a:buSzPts val="1600"/>
              <a:buNone/>
              <a:defRPr sz="1600"/>
            </a:lvl9pPr>
          </a:lstStyle>
          <a:p>
            <a:endParaRPr/>
          </a:p>
        </p:txBody>
      </p:sp>
      <p:sp>
        <p:nvSpPr>
          <p:cNvPr id="23" name="Google Shape;23;p41"/>
          <p:cNvSpPr txBox="1">
            <a:spLocks noGrp="1"/>
          </p:cNvSpPr>
          <p:nvPr>
            <p:ph type="dt" idx="10"/>
          </p:nvPr>
        </p:nvSpPr>
        <p:spPr>
          <a:xfrm>
            <a:off x="752859" y="6453386"/>
            <a:ext cx="1607944"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4" name="Google Shape;24;p41"/>
          <p:cNvSpPr txBox="1">
            <a:spLocks noGrp="1"/>
          </p:cNvSpPr>
          <p:nvPr>
            <p:ph type="ftr" idx="11"/>
          </p:nvPr>
        </p:nvSpPr>
        <p:spPr>
          <a:xfrm>
            <a:off x="2584057" y="6453386"/>
            <a:ext cx="7023377" cy="40461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41"/>
          <p:cNvSpPr txBox="1">
            <a:spLocks noGrp="1"/>
          </p:cNvSpPr>
          <p:nvPr>
            <p:ph type="sldNum" idx="12"/>
          </p:nvPr>
        </p:nvSpPr>
        <p:spPr>
          <a:xfrm>
            <a:off x="9830683"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grpSp>
        <p:nvGrpSpPr>
          <p:cNvPr id="26" name="Google Shape;26;p41"/>
          <p:cNvGrpSpPr/>
          <p:nvPr/>
        </p:nvGrpSpPr>
        <p:grpSpPr>
          <a:xfrm>
            <a:off x="752860" y="744473"/>
            <a:ext cx="10674117" cy="5349671"/>
            <a:chOff x="752858" y="744469"/>
            <a:chExt cx="10674117" cy="5349671"/>
          </a:xfrm>
        </p:grpSpPr>
        <p:sp>
          <p:nvSpPr>
            <p:cNvPr id="27" name="Google Shape;27;p41"/>
            <p:cNvSpPr/>
            <p:nvPr/>
          </p:nvSpPr>
          <p:spPr>
            <a:xfrm>
              <a:off x="8151962" y="1685652"/>
              <a:ext cx="3275013" cy="4408488"/>
            </a:xfrm>
            <a:custGeom>
              <a:avLst/>
              <a:gdLst/>
              <a:ahLst/>
              <a:cxnLst/>
              <a:rect l="l" t="t" r="r" b="b"/>
              <a:pathLst>
                <a:path w="10000" h="10000" extrusionOk="0">
                  <a:moveTo>
                    <a:pt x="8761" y="0"/>
                  </a:moveTo>
                  <a:lnTo>
                    <a:pt x="10000" y="0"/>
                  </a:lnTo>
                  <a:lnTo>
                    <a:pt x="10000" y="10000"/>
                  </a:lnTo>
                  <a:lnTo>
                    <a:pt x="0" y="10000"/>
                  </a:lnTo>
                  <a:lnTo>
                    <a:pt x="0" y="9126"/>
                  </a:lnTo>
                  <a:lnTo>
                    <a:pt x="8761" y="9127"/>
                  </a:lnTo>
                  <a:lnTo>
                    <a:pt x="8761" y="0"/>
                  </a:lnTo>
                  <a:close/>
                </a:path>
              </a:pathLst>
            </a:custGeom>
            <a:solidFill>
              <a:srgbClr val="FFB718"/>
            </a:solidFill>
            <a:ln>
              <a:noFill/>
            </a:ln>
          </p:spPr>
        </p:sp>
        <p:sp>
          <p:nvSpPr>
            <p:cNvPr id="28" name="Google Shape;28;p41"/>
            <p:cNvSpPr/>
            <p:nvPr/>
          </p:nvSpPr>
          <p:spPr>
            <a:xfrm rot="10800000">
              <a:off x="752858" y="744469"/>
              <a:ext cx="3275668" cy="4408488"/>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29" name="Google Shape;29;p41"/>
          <p:cNvPicPr preferRelativeResize="0"/>
          <p:nvPr/>
        </p:nvPicPr>
        <p:blipFill rotWithShape="1">
          <a:blip r:embed="rId2">
            <a:alphaModFix/>
          </a:blip>
          <a:srcRect/>
          <a:stretch/>
        </p:blipFill>
        <p:spPr>
          <a:xfrm>
            <a:off x="8610148" y="3655952"/>
            <a:ext cx="2358640" cy="2357518"/>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Comparison">
  <p:cSld name="Comparison">
    <p:bg>
      <p:bgPr>
        <a:solidFill>
          <a:srgbClr val="101D49"/>
        </a:solidFill>
        <a:effectLst/>
      </p:bgPr>
    </p:bg>
    <p:spTree>
      <p:nvGrpSpPr>
        <p:cNvPr id="1" name="Shape 128"/>
        <p:cNvGrpSpPr/>
        <p:nvPr/>
      </p:nvGrpSpPr>
      <p:grpSpPr>
        <a:xfrm>
          <a:off x="0" y="0"/>
          <a:ext cx="0" cy="0"/>
          <a:chOff x="0" y="0"/>
          <a:chExt cx="0" cy="0"/>
        </a:xfrm>
      </p:grpSpPr>
      <p:sp>
        <p:nvSpPr>
          <p:cNvPr id="129" name="Google Shape;129;g1ee8d01f392_2_21"/>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sp>
        <p:nvSpPr>
          <p:cNvPr id="130" name="Google Shape;130;g1ee8d01f392_2_21"/>
          <p:cNvSpPr/>
          <p:nvPr/>
        </p:nvSpPr>
        <p:spPr>
          <a:xfrm rot="10800000">
            <a:off x="1113173" y="591262"/>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 name="Google Shape;131;g1ee8d01f392_2_21"/>
          <p:cNvSpPr/>
          <p:nvPr/>
        </p:nvSpPr>
        <p:spPr>
          <a:xfrm>
            <a:off x="10587818" y="1034724"/>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2" name="Google Shape;132;g1ee8d01f392_2_21"/>
          <p:cNvSpPr txBox="1">
            <a:spLocks noGrp="1"/>
          </p:cNvSpPr>
          <p:nvPr>
            <p:ph type="body" idx="1"/>
          </p:nvPr>
        </p:nvSpPr>
        <p:spPr>
          <a:xfrm>
            <a:off x="1371600" y="2340864"/>
            <a:ext cx="4443984" cy="823912"/>
          </a:xfrm>
          <a:prstGeom prst="rect">
            <a:avLst/>
          </a:prstGeom>
          <a:noFill/>
          <a:ln>
            <a:noFill/>
          </a:ln>
        </p:spPr>
        <p:txBody>
          <a:bodyPr spcFirstLastPara="1" wrap="square" lIns="91425" tIns="45700" rIns="91425" bIns="45700" anchor="b" anchorCtr="0">
            <a:noAutofit/>
          </a:bodyPr>
          <a:lstStyle>
            <a:lvl1pPr marL="457200" lvl="0" indent="-228600" algn="l">
              <a:lnSpc>
                <a:spcPct val="84000"/>
              </a:lnSpc>
              <a:spcBef>
                <a:spcPts val="0"/>
              </a:spcBef>
              <a:spcAft>
                <a:spcPts val="0"/>
              </a:spcAft>
              <a:buClr>
                <a:schemeClr val="dk2"/>
              </a:buClr>
              <a:buSzPts val="3000"/>
              <a:buNone/>
              <a:defRPr sz="3000" b="0">
                <a:solidFill>
                  <a:schemeClr val="dk2"/>
                </a:solidFill>
              </a:defRPr>
            </a:lvl1pPr>
            <a:lvl2pPr marL="914400" lvl="1" indent="-228600" algn="l">
              <a:lnSpc>
                <a:spcPct val="94000"/>
              </a:lnSpc>
              <a:spcBef>
                <a:spcPts val="500"/>
              </a:spcBef>
              <a:spcAft>
                <a:spcPts val="0"/>
              </a:spcAft>
              <a:buClr>
                <a:schemeClr val="dk2"/>
              </a:buClr>
              <a:buSzPts val="2000"/>
              <a:buNone/>
              <a:defRPr sz="2000" b="1"/>
            </a:lvl2pPr>
            <a:lvl3pPr marL="1371600" lvl="2" indent="-228600" algn="l">
              <a:lnSpc>
                <a:spcPct val="94000"/>
              </a:lnSpc>
              <a:spcBef>
                <a:spcPts val="500"/>
              </a:spcBef>
              <a:spcAft>
                <a:spcPts val="0"/>
              </a:spcAft>
              <a:buClr>
                <a:schemeClr val="dk2"/>
              </a:buClr>
              <a:buSzPts val="1800"/>
              <a:buNone/>
              <a:defRPr sz="1800" b="1"/>
            </a:lvl3pPr>
            <a:lvl4pPr marL="1828800" lvl="3" indent="-228600" algn="l">
              <a:lnSpc>
                <a:spcPct val="94000"/>
              </a:lnSpc>
              <a:spcBef>
                <a:spcPts val="500"/>
              </a:spcBef>
              <a:spcAft>
                <a:spcPts val="0"/>
              </a:spcAft>
              <a:buClr>
                <a:schemeClr val="dk2"/>
              </a:buClr>
              <a:buSzPts val="1600"/>
              <a:buNone/>
              <a:defRPr sz="1600" b="1"/>
            </a:lvl4pPr>
            <a:lvl5pPr marL="2286000" lvl="4" indent="-228600" algn="l">
              <a:lnSpc>
                <a:spcPct val="94000"/>
              </a:lnSpc>
              <a:spcBef>
                <a:spcPts val="500"/>
              </a:spcBef>
              <a:spcAft>
                <a:spcPts val="0"/>
              </a:spcAft>
              <a:buClr>
                <a:schemeClr val="dk2"/>
              </a:buClr>
              <a:buSzPts val="1600"/>
              <a:buNone/>
              <a:defRPr sz="1600" b="1"/>
            </a:lvl5pPr>
            <a:lvl6pPr marL="2743200" lvl="5" indent="-228600" algn="l">
              <a:lnSpc>
                <a:spcPct val="94000"/>
              </a:lnSpc>
              <a:spcBef>
                <a:spcPts val="500"/>
              </a:spcBef>
              <a:spcAft>
                <a:spcPts val="0"/>
              </a:spcAft>
              <a:buClr>
                <a:schemeClr val="dk2"/>
              </a:buClr>
              <a:buSzPts val="1600"/>
              <a:buNone/>
              <a:defRPr sz="1600" b="1"/>
            </a:lvl6pPr>
            <a:lvl7pPr marL="3200400" lvl="6" indent="-228600" algn="l">
              <a:lnSpc>
                <a:spcPct val="94000"/>
              </a:lnSpc>
              <a:spcBef>
                <a:spcPts val="500"/>
              </a:spcBef>
              <a:spcAft>
                <a:spcPts val="0"/>
              </a:spcAft>
              <a:buClr>
                <a:schemeClr val="dk2"/>
              </a:buClr>
              <a:buSzPts val="1600"/>
              <a:buNone/>
              <a:defRPr sz="1600" b="1"/>
            </a:lvl7pPr>
            <a:lvl8pPr marL="3657600" lvl="7" indent="-228600" algn="l">
              <a:lnSpc>
                <a:spcPct val="94000"/>
              </a:lnSpc>
              <a:spcBef>
                <a:spcPts val="500"/>
              </a:spcBef>
              <a:spcAft>
                <a:spcPts val="0"/>
              </a:spcAft>
              <a:buClr>
                <a:schemeClr val="dk2"/>
              </a:buClr>
              <a:buSzPts val="1600"/>
              <a:buNone/>
              <a:defRPr sz="1600" b="1"/>
            </a:lvl8pPr>
            <a:lvl9pPr marL="4114800" lvl="8" indent="-228600" algn="l">
              <a:lnSpc>
                <a:spcPct val="94000"/>
              </a:lnSpc>
              <a:spcBef>
                <a:spcPts val="500"/>
              </a:spcBef>
              <a:spcAft>
                <a:spcPts val="200"/>
              </a:spcAft>
              <a:buClr>
                <a:schemeClr val="dk2"/>
              </a:buClr>
              <a:buSzPts val="1600"/>
              <a:buNone/>
              <a:defRPr sz="1600" b="1"/>
            </a:lvl9pPr>
          </a:lstStyle>
          <a:p>
            <a:endParaRPr/>
          </a:p>
        </p:txBody>
      </p:sp>
      <p:sp>
        <p:nvSpPr>
          <p:cNvPr id="133" name="Google Shape;133;g1ee8d01f392_2_21"/>
          <p:cNvSpPr txBox="1">
            <a:spLocks noGrp="1"/>
          </p:cNvSpPr>
          <p:nvPr>
            <p:ph type="body" idx="2"/>
          </p:nvPr>
        </p:nvSpPr>
        <p:spPr>
          <a:xfrm>
            <a:off x="1371600" y="3305211"/>
            <a:ext cx="4443984" cy="256219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a:solidFill>
                  <a:schemeClr val="dk2"/>
                </a:solidFill>
              </a:defRPr>
            </a:lvl1pPr>
            <a:lvl2pPr marL="914400" lvl="1" indent="-355600" algn="l">
              <a:lnSpc>
                <a:spcPct val="94000"/>
              </a:lnSpc>
              <a:spcBef>
                <a:spcPts val="500"/>
              </a:spcBef>
              <a:spcAft>
                <a:spcPts val="0"/>
              </a:spcAft>
              <a:buClr>
                <a:schemeClr val="dk2"/>
              </a:buClr>
              <a:buSzPts val="2000"/>
              <a:buChar char="–"/>
              <a:defRPr>
                <a:solidFill>
                  <a:schemeClr val="dk2"/>
                </a:solidFill>
              </a:defRPr>
            </a:lvl2pPr>
            <a:lvl3pPr marL="1371600" lvl="2" indent="-342900" algn="l">
              <a:lnSpc>
                <a:spcPct val="94000"/>
              </a:lnSpc>
              <a:spcBef>
                <a:spcPts val="500"/>
              </a:spcBef>
              <a:spcAft>
                <a:spcPts val="0"/>
              </a:spcAft>
              <a:buClr>
                <a:schemeClr val="dk2"/>
              </a:buClr>
              <a:buSzPts val="1800"/>
              <a:buChar char="■"/>
              <a:defRPr>
                <a:solidFill>
                  <a:schemeClr val="dk2"/>
                </a:solidFill>
              </a:defRPr>
            </a:lvl3pPr>
            <a:lvl4pPr marL="1828800" lvl="3" indent="-342900" algn="l">
              <a:lnSpc>
                <a:spcPct val="94000"/>
              </a:lnSpc>
              <a:spcBef>
                <a:spcPts val="500"/>
              </a:spcBef>
              <a:spcAft>
                <a:spcPts val="0"/>
              </a:spcAft>
              <a:buClr>
                <a:schemeClr val="dk2"/>
              </a:buClr>
              <a:buSzPts val="1800"/>
              <a:buChar char="–"/>
              <a:defRPr>
                <a:solidFill>
                  <a:schemeClr val="dk2"/>
                </a:solidFill>
              </a:defRPr>
            </a:lvl4pPr>
            <a:lvl5pPr marL="2286000" lvl="4" indent="-330200" algn="l">
              <a:lnSpc>
                <a:spcPct val="94000"/>
              </a:lnSpc>
              <a:spcBef>
                <a:spcPts val="500"/>
              </a:spcBef>
              <a:spcAft>
                <a:spcPts val="0"/>
              </a:spcAft>
              <a:buClr>
                <a:schemeClr val="dk2"/>
              </a:buClr>
              <a:buSzPts val="1600"/>
              <a:buChar char="■"/>
              <a:defRPr>
                <a:solidFill>
                  <a:schemeClr val="dk2"/>
                </a:solidFill>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34" name="Google Shape;134;g1ee8d01f392_2_21"/>
          <p:cNvSpPr txBox="1">
            <a:spLocks noGrp="1"/>
          </p:cNvSpPr>
          <p:nvPr>
            <p:ph type="body" idx="3"/>
          </p:nvPr>
        </p:nvSpPr>
        <p:spPr>
          <a:xfrm>
            <a:off x="6525015" y="2340864"/>
            <a:ext cx="4443984" cy="823912"/>
          </a:xfrm>
          <a:prstGeom prst="rect">
            <a:avLst/>
          </a:prstGeom>
          <a:noFill/>
          <a:ln>
            <a:noFill/>
          </a:ln>
        </p:spPr>
        <p:txBody>
          <a:bodyPr spcFirstLastPara="1" wrap="square" lIns="91425" tIns="45700" rIns="91425" bIns="45700" anchor="b" anchorCtr="0">
            <a:noAutofit/>
          </a:bodyPr>
          <a:lstStyle>
            <a:lvl1pPr marL="457200" lvl="0" indent="-228600" algn="l">
              <a:lnSpc>
                <a:spcPct val="84000"/>
              </a:lnSpc>
              <a:spcBef>
                <a:spcPts val="0"/>
              </a:spcBef>
              <a:spcAft>
                <a:spcPts val="0"/>
              </a:spcAft>
              <a:buClr>
                <a:schemeClr val="dk2"/>
              </a:buClr>
              <a:buSzPts val="3000"/>
              <a:buNone/>
              <a:defRPr sz="3000" b="0">
                <a:solidFill>
                  <a:schemeClr val="dk2"/>
                </a:solidFill>
              </a:defRPr>
            </a:lvl1pPr>
            <a:lvl2pPr marL="914400" lvl="1" indent="-228600" algn="l">
              <a:lnSpc>
                <a:spcPct val="94000"/>
              </a:lnSpc>
              <a:spcBef>
                <a:spcPts val="500"/>
              </a:spcBef>
              <a:spcAft>
                <a:spcPts val="0"/>
              </a:spcAft>
              <a:buClr>
                <a:schemeClr val="dk2"/>
              </a:buClr>
              <a:buSzPts val="2000"/>
              <a:buNone/>
              <a:defRPr sz="2000" b="1"/>
            </a:lvl2pPr>
            <a:lvl3pPr marL="1371600" lvl="2" indent="-228600" algn="l">
              <a:lnSpc>
                <a:spcPct val="94000"/>
              </a:lnSpc>
              <a:spcBef>
                <a:spcPts val="500"/>
              </a:spcBef>
              <a:spcAft>
                <a:spcPts val="0"/>
              </a:spcAft>
              <a:buClr>
                <a:schemeClr val="dk2"/>
              </a:buClr>
              <a:buSzPts val="1800"/>
              <a:buNone/>
              <a:defRPr sz="1800" b="1"/>
            </a:lvl3pPr>
            <a:lvl4pPr marL="1828800" lvl="3" indent="-228600" algn="l">
              <a:lnSpc>
                <a:spcPct val="94000"/>
              </a:lnSpc>
              <a:spcBef>
                <a:spcPts val="500"/>
              </a:spcBef>
              <a:spcAft>
                <a:spcPts val="0"/>
              </a:spcAft>
              <a:buClr>
                <a:schemeClr val="dk2"/>
              </a:buClr>
              <a:buSzPts val="1600"/>
              <a:buNone/>
              <a:defRPr sz="1600" b="1"/>
            </a:lvl4pPr>
            <a:lvl5pPr marL="2286000" lvl="4" indent="-228600" algn="l">
              <a:lnSpc>
                <a:spcPct val="94000"/>
              </a:lnSpc>
              <a:spcBef>
                <a:spcPts val="500"/>
              </a:spcBef>
              <a:spcAft>
                <a:spcPts val="0"/>
              </a:spcAft>
              <a:buClr>
                <a:schemeClr val="dk2"/>
              </a:buClr>
              <a:buSzPts val="1600"/>
              <a:buNone/>
              <a:defRPr sz="1600" b="1"/>
            </a:lvl5pPr>
            <a:lvl6pPr marL="2743200" lvl="5" indent="-228600" algn="l">
              <a:lnSpc>
                <a:spcPct val="94000"/>
              </a:lnSpc>
              <a:spcBef>
                <a:spcPts val="500"/>
              </a:spcBef>
              <a:spcAft>
                <a:spcPts val="0"/>
              </a:spcAft>
              <a:buClr>
                <a:schemeClr val="dk2"/>
              </a:buClr>
              <a:buSzPts val="1600"/>
              <a:buNone/>
              <a:defRPr sz="1600" b="1"/>
            </a:lvl6pPr>
            <a:lvl7pPr marL="3200400" lvl="6" indent="-228600" algn="l">
              <a:lnSpc>
                <a:spcPct val="94000"/>
              </a:lnSpc>
              <a:spcBef>
                <a:spcPts val="500"/>
              </a:spcBef>
              <a:spcAft>
                <a:spcPts val="0"/>
              </a:spcAft>
              <a:buClr>
                <a:schemeClr val="dk2"/>
              </a:buClr>
              <a:buSzPts val="1600"/>
              <a:buNone/>
              <a:defRPr sz="1600" b="1"/>
            </a:lvl7pPr>
            <a:lvl8pPr marL="3657600" lvl="7" indent="-228600" algn="l">
              <a:lnSpc>
                <a:spcPct val="94000"/>
              </a:lnSpc>
              <a:spcBef>
                <a:spcPts val="500"/>
              </a:spcBef>
              <a:spcAft>
                <a:spcPts val="0"/>
              </a:spcAft>
              <a:buClr>
                <a:schemeClr val="dk2"/>
              </a:buClr>
              <a:buSzPts val="1600"/>
              <a:buNone/>
              <a:defRPr sz="1600" b="1"/>
            </a:lvl8pPr>
            <a:lvl9pPr marL="4114800" lvl="8" indent="-228600" algn="l">
              <a:lnSpc>
                <a:spcPct val="94000"/>
              </a:lnSpc>
              <a:spcBef>
                <a:spcPts val="500"/>
              </a:spcBef>
              <a:spcAft>
                <a:spcPts val="200"/>
              </a:spcAft>
              <a:buClr>
                <a:schemeClr val="dk2"/>
              </a:buClr>
              <a:buSzPts val="1600"/>
              <a:buNone/>
              <a:defRPr sz="1600" b="1"/>
            </a:lvl9pPr>
          </a:lstStyle>
          <a:p>
            <a:endParaRPr/>
          </a:p>
        </p:txBody>
      </p:sp>
      <p:sp>
        <p:nvSpPr>
          <p:cNvPr id="135" name="Google Shape;135;g1ee8d01f392_2_21"/>
          <p:cNvSpPr txBox="1">
            <a:spLocks noGrp="1"/>
          </p:cNvSpPr>
          <p:nvPr>
            <p:ph type="body" idx="4"/>
          </p:nvPr>
        </p:nvSpPr>
        <p:spPr>
          <a:xfrm>
            <a:off x="6525015" y="3305211"/>
            <a:ext cx="4443984" cy="256219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a:solidFill>
                  <a:schemeClr val="dk2"/>
                </a:solidFill>
              </a:defRPr>
            </a:lvl1pPr>
            <a:lvl2pPr marL="914400" lvl="1" indent="-355600" algn="l">
              <a:lnSpc>
                <a:spcPct val="94000"/>
              </a:lnSpc>
              <a:spcBef>
                <a:spcPts val="500"/>
              </a:spcBef>
              <a:spcAft>
                <a:spcPts val="0"/>
              </a:spcAft>
              <a:buClr>
                <a:schemeClr val="dk2"/>
              </a:buClr>
              <a:buSzPts val="2000"/>
              <a:buChar char="–"/>
              <a:defRPr>
                <a:solidFill>
                  <a:schemeClr val="dk2"/>
                </a:solidFill>
              </a:defRPr>
            </a:lvl2pPr>
            <a:lvl3pPr marL="1371600" lvl="2" indent="-342900" algn="l">
              <a:lnSpc>
                <a:spcPct val="94000"/>
              </a:lnSpc>
              <a:spcBef>
                <a:spcPts val="500"/>
              </a:spcBef>
              <a:spcAft>
                <a:spcPts val="0"/>
              </a:spcAft>
              <a:buClr>
                <a:schemeClr val="dk2"/>
              </a:buClr>
              <a:buSzPts val="1800"/>
              <a:buChar char="■"/>
              <a:defRPr>
                <a:solidFill>
                  <a:schemeClr val="dk2"/>
                </a:solidFill>
              </a:defRPr>
            </a:lvl3pPr>
            <a:lvl4pPr marL="1828800" lvl="3" indent="-342900" algn="l">
              <a:lnSpc>
                <a:spcPct val="94000"/>
              </a:lnSpc>
              <a:spcBef>
                <a:spcPts val="500"/>
              </a:spcBef>
              <a:spcAft>
                <a:spcPts val="0"/>
              </a:spcAft>
              <a:buClr>
                <a:schemeClr val="dk2"/>
              </a:buClr>
              <a:buSzPts val="1800"/>
              <a:buChar char="–"/>
              <a:defRPr>
                <a:solidFill>
                  <a:schemeClr val="dk2"/>
                </a:solidFill>
              </a:defRPr>
            </a:lvl4pPr>
            <a:lvl5pPr marL="2286000" lvl="4" indent="-330200" algn="l">
              <a:lnSpc>
                <a:spcPct val="94000"/>
              </a:lnSpc>
              <a:spcBef>
                <a:spcPts val="500"/>
              </a:spcBef>
              <a:spcAft>
                <a:spcPts val="0"/>
              </a:spcAft>
              <a:buClr>
                <a:schemeClr val="dk2"/>
              </a:buClr>
              <a:buSzPts val="1600"/>
              <a:buChar char="■"/>
              <a:defRPr>
                <a:solidFill>
                  <a:schemeClr val="dk2"/>
                </a:solidFill>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36" name="Google Shape;136;g1ee8d01f392_2_21"/>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7" name="Google Shape;137;g1ee8d01f392_2_21"/>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8" name="Google Shape;138;g1ee8d01f392_2_21"/>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139" name="Google Shape;139;g1ee8d01f392_2_21"/>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Libre Franklin"/>
              <a:buNone/>
              <a:defRPr sz="4400" b="1" i="0" u="none" strike="noStrike" cap="none">
                <a:solidFill>
                  <a:srgbClr val="101D49"/>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140" name="Google Shape;140;g1ee8d01f392_2_21"/>
          <p:cNvPicPr preferRelativeResize="0"/>
          <p:nvPr/>
        </p:nvPicPr>
        <p:blipFill rotWithShape="1">
          <a:blip r:embed="rId2">
            <a:alphaModFix/>
          </a:blip>
          <a:srcRect/>
          <a:stretch/>
        </p:blipFill>
        <p:spPr>
          <a:xfrm>
            <a:off x="10377555" y="5226795"/>
            <a:ext cx="1562816" cy="1562072"/>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bg>
      <p:bgPr>
        <a:solidFill>
          <a:schemeClr val="lt1"/>
        </a:solidFill>
        <a:effectLst/>
      </p:bgPr>
    </p:bg>
    <p:spTree>
      <p:nvGrpSpPr>
        <p:cNvPr id="1" name="Shape 141"/>
        <p:cNvGrpSpPr/>
        <p:nvPr/>
      </p:nvGrpSpPr>
      <p:grpSpPr>
        <a:xfrm>
          <a:off x="0" y="0"/>
          <a:ext cx="0" cy="0"/>
          <a:chOff x="0" y="0"/>
          <a:chExt cx="0" cy="0"/>
        </a:xfrm>
      </p:grpSpPr>
      <p:sp>
        <p:nvSpPr>
          <p:cNvPr id="142" name="Google Shape;142;g1ee8d01f392_2_44" title="Background Shape"/>
          <p:cNvSpPr/>
          <p:nvPr/>
        </p:nvSpPr>
        <p:spPr>
          <a:xfrm>
            <a:off x="0" y="376"/>
            <a:ext cx="5303520" cy="6857624"/>
          </a:xfrm>
          <a:prstGeom prst="rect">
            <a:avLst/>
          </a:prstGeom>
          <a:solidFill>
            <a:srgbClr val="101D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 name="Google Shape;143;g1ee8d01f392_2_44"/>
          <p:cNvSpPr txBox="1">
            <a:spLocks noGrp="1"/>
          </p:cNvSpPr>
          <p:nvPr>
            <p:ph type="title"/>
          </p:nvPr>
        </p:nvSpPr>
        <p:spPr>
          <a:xfrm>
            <a:off x="723900" y="239584"/>
            <a:ext cx="3855720" cy="2604100"/>
          </a:xfrm>
          <a:prstGeom prst="rect">
            <a:avLst/>
          </a:prstGeom>
          <a:noFill/>
          <a:ln>
            <a:noFill/>
          </a:ln>
        </p:spPr>
        <p:txBody>
          <a:bodyPr spcFirstLastPara="1" wrap="square" lIns="91425" tIns="45700" rIns="91425" bIns="45700" anchor="t" anchorCtr="0">
            <a:normAutofit/>
          </a:bodyPr>
          <a:lstStyle>
            <a:lvl1pPr marR="0" lvl="0" algn="l" rtl="0">
              <a:lnSpc>
                <a:spcPct val="84000"/>
              </a:lnSpc>
              <a:spcBef>
                <a:spcPts val="0"/>
              </a:spcBef>
              <a:spcAft>
                <a:spcPts val="0"/>
              </a:spcAft>
              <a:buClr>
                <a:schemeClr val="lt1"/>
              </a:buClr>
              <a:buSzPts val="4800"/>
              <a:buFont typeface="Libre Franklin"/>
              <a:buNone/>
              <a:defRPr sz="4800" b="0" i="0" u="none" strike="noStrike" cap="none">
                <a:solidFill>
                  <a:schemeClr val="lt1"/>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44" name="Google Shape;144;g1ee8d01f392_2_44"/>
          <p:cNvSpPr>
            <a:spLocks noGrp="1"/>
          </p:cNvSpPr>
          <p:nvPr>
            <p:ph type="pic" idx="2"/>
          </p:nvPr>
        </p:nvSpPr>
        <p:spPr>
          <a:xfrm>
            <a:off x="6027422" y="239584"/>
            <a:ext cx="5275415" cy="5432348"/>
          </a:xfrm>
          <a:prstGeom prst="rect">
            <a:avLst/>
          </a:prstGeom>
          <a:noFill/>
          <a:ln>
            <a:noFill/>
          </a:ln>
        </p:spPr>
      </p:sp>
      <p:sp>
        <p:nvSpPr>
          <p:cNvPr id="145" name="Google Shape;145;g1ee8d01f392_2_44"/>
          <p:cNvSpPr txBox="1">
            <a:spLocks noGrp="1"/>
          </p:cNvSpPr>
          <p:nvPr>
            <p:ph type="body" idx="1"/>
          </p:nvPr>
        </p:nvSpPr>
        <p:spPr>
          <a:xfrm>
            <a:off x="723900" y="2855968"/>
            <a:ext cx="3855720" cy="3011432"/>
          </a:xfrm>
          <a:prstGeom prst="rect">
            <a:avLst/>
          </a:prstGeom>
          <a:noFill/>
          <a:ln>
            <a:noFill/>
          </a:ln>
        </p:spPr>
        <p:txBody>
          <a:bodyPr spcFirstLastPara="1" wrap="square" lIns="91425" tIns="45700" rIns="91425" bIns="45700" anchor="t" anchorCtr="0">
            <a:normAutofit/>
          </a:bodyPr>
          <a:lstStyle>
            <a:lvl1pPr marL="457200" lvl="0" indent="-228600" algn="l">
              <a:lnSpc>
                <a:spcPct val="113000"/>
              </a:lnSpc>
              <a:spcBef>
                <a:spcPts val="0"/>
              </a:spcBef>
              <a:spcAft>
                <a:spcPts val="0"/>
              </a:spcAft>
              <a:buClr>
                <a:schemeClr val="lt1"/>
              </a:buClr>
              <a:buSzPts val="1600"/>
              <a:buNone/>
              <a:defRPr sz="1600">
                <a:solidFill>
                  <a:schemeClr val="lt1"/>
                </a:solidFill>
              </a:defRPr>
            </a:lvl1pPr>
            <a:lvl2pPr marL="914400" lvl="1" indent="-228600" algn="l">
              <a:lnSpc>
                <a:spcPct val="94000"/>
              </a:lnSpc>
              <a:spcBef>
                <a:spcPts val="1500"/>
              </a:spcBef>
              <a:spcAft>
                <a:spcPts val="0"/>
              </a:spcAft>
              <a:buClr>
                <a:schemeClr val="dk2"/>
              </a:buClr>
              <a:buSzPts val="1400"/>
              <a:buNone/>
              <a:defRPr sz="1400"/>
            </a:lvl2pPr>
            <a:lvl3pPr marL="1371600" lvl="2" indent="-228600" algn="l">
              <a:lnSpc>
                <a:spcPct val="94000"/>
              </a:lnSpc>
              <a:spcBef>
                <a:spcPts val="500"/>
              </a:spcBef>
              <a:spcAft>
                <a:spcPts val="0"/>
              </a:spcAft>
              <a:buClr>
                <a:schemeClr val="dk2"/>
              </a:buClr>
              <a:buSzPts val="1200"/>
              <a:buNone/>
              <a:defRPr sz="1200"/>
            </a:lvl3pPr>
            <a:lvl4pPr marL="1828800" lvl="3" indent="-228600" algn="l">
              <a:lnSpc>
                <a:spcPct val="94000"/>
              </a:lnSpc>
              <a:spcBef>
                <a:spcPts val="500"/>
              </a:spcBef>
              <a:spcAft>
                <a:spcPts val="0"/>
              </a:spcAft>
              <a:buClr>
                <a:schemeClr val="dk2"/>
              </a:buClr>
              <a:buSzPts val="1000"/>
              <a:buNone/>
              <a:defRPr sz="1000"/>
            </a:lvl4pPr>
            <a:lvl5pPr marL="2286000" lvl="4" indent="-228600" algn="l">
              <a:lnSpc>
                <a:spcPct val="94000"/>
              </a:lnSpc>
              <a:spcBef>
                <a:spcPts val="500"/>
              </a:spcBef>
              <a:spcAft>
                <a:spcPts val="0"/>
              </a:spcAft>
              <a:buClr>
                <a:schemeClr val="dk2"/>
              </a:buClr>
              <a:buSzPts val="1000"/>
              <a:buNone/>
              <a:defRPr sz="1000"/>
            </a:lvl5pPr>
            <a:lvl6pPr marL="2743200" lvl="5" indent="-228600" algn="l">
              <a:lnSpc>
                <a:spcPct val="94000"/>
              </a:lnSpc>
              <a:spcBef>
                <a:spcPts val="500"/>
              </a:spcBef>
              <a:spcAft>
                <a:spcPts val="0"/>
              </a:spcAft>
              <a:buClr>
                <a:schemeClr val="dk2"/>
              </a:buClr>
              <a:buSzPts val="1000"/>
              <a:buNone/>
              <a:defRPr sz="1000"/>
            </a:lvl6pPr>
            <a:lvl7pPr marL="3200400" lvl="6" indent="-228600" algn="l">
              <a:lnSpc>
                <a:spcPct val="94000"/>
              </a:lnSpc>
              <a:spcBef>
                <a:spcPts val="500"/>
              </a:spcBef>
              <a:spcAft>
                <a:spcPts val="0"/>
              </a:spcAft>
              <a:buClr>
                <a:schemeClr val="dk2"/>
              </a:buClr>
              <a:buSzPts val="1000"/>
              <a:buNone/>
              <a:defRPr sz="1000"/>
            </a:lvl7pPr>
            <a:lvl8pPr marL="3657600" lvl="7" indent="-228600" algn="l">
              <a:lnSpc>
                <a:spcPct val="94000"/>
              </a:lnSpc>
              <a:spcBef>
                <a:spcPts val="500"/>
              </a:spcBef>
              <a:spcAft>
                <a:spcPts val="0"/>
              </a:spcAft>
              <a:buClr>
                <a:schemeClr val="dk2"/>
              </a:buClr>
              <a:buSzPts val="1000"/>
              <a:buNone/>
              <a:defRPr sz="1000"/>
            </a:lvl8pPr>
            <a:lvl9pPr marL="4114800" lvl="8" indent="-228600" algn="l">
              <a:lnSpc>
                <a:spcPct val="94000"/>
              </a:lnSpc>
              <a:spcBef>
                <a:spcPts val="500"/>
              </a:spcBef>
              <a:spcAft>
                <a:spcPts val="200"/>
              </a:spcAft>
              <a:buClr>
                <a:schemeClr val="dk2"/>
              </a:buClr>
              <a:buSzPts val="1000"/>
              <a:buNone/>
              <a:defRPr sz="1000"/>
            </a:lvl9pPr>
          </a:lstStyle>
          <a:p>
            <a:endParaRPr/>
          </a:p>
        </p:txBody>
      </p:sp>
      <p:sp>
        <p:nvSpPr>
          <p:cNvPr id="146" name="Google Shape;146;g1ee8d01f392_2_44"/>
          <p:cNvSpPr txBox="1">
            <a:spLocks noGrp="1"/>
          </p:cNvSpPr>
          <p:nvPr>
            <p:ph type="dt" idx="10"/>
          </p:nvPr>
        </p:nvSpPr>
        <p:spPr>
          <a:xfrm>
            <a:off x="723902"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7" name="Google Shape;147;g1ee8d01f392_2_44"/>
          <p:cNvSpPr txBox="1">
            <a:spLocks noGrp="1"/>
          </p:cNvSpPr>
          <p:nvPr>
            <p:ph type="ftr" idx="11"/>
          </p:nvPr>
        </p:nvSpPr>
        <p:spPr>
          <a:xfrm>
            <a:off x="2205945" y="6453386"/>
            <a:ext cx="2373675"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8" name="Google Shape;148;g1ee8d01f392_2_44"/>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149" name="Google Shape;149;g1ee8d01f392_2_44"/>
          <p:cNvSpPr/>
          <p:nvPr/>
        </p:nvSpPr>
        <p:spPr>
          <a:xfrm rot="10800000">
            <a:off x="6030402" y="23958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 name="Google Shape;150;g1ee8d01f392_2_44"/>
          <p:cNvSpPr/>
          <p:nvPr/>
        </p:nvSpPr>
        <p:spPr>
          <a:xfrm>
            <a:off x="10659421" y="480600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51" name="Google Shape;151;g1ee8d01f392_2_44"/>
          <p:cNvPicPr preferRelativeResize="0"/>
          <p:nvPr/>
        </p:nvPicPr>
        <p:blipFill rotWithShape="1">
          <a:blip r:embed="rId2">
            <a:alphaModFix/>
          </a:blip>
          <a:srcRect/>
          <a:stretch/>
        </p:blipFill>
        <p:spPr>
          <a:xfrm>
            <a:off x="10650784" y="5570332"/>
            <a:ext cx="1562816" cy="1562072"/>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1_Picture with Caption">
  <p:cSld name="1_Picture with Caption">
    <p:bg>
      <p:bgPr>
        <a:solidFill>
          <a:schemeClr val="lt1"/>
        </a:solidFill>
        <a:effectLst/>
      </p:bgPr>
    </p:bg>
    <p:spTree>
      <p:nvGrpSpPr>
        <p:cNvPr id="1" name="Shape 152"/>
        <p:cNvGrpSpPr/>
        <p:nvPr/>
      </p:nvGrpSpPr>
      <p:grpSpPr>
        <a:xfrm>
          <a:off x="0" y="0"/>
          <a:ext cx="0" cy="0"/>
          <a:chOff x="0" y="0"/>
          <a:chExt cx="0" cy="0"/>
        </a:xfrm>
      </p:grpSpPr>
      <p:sp>
        <p:nvSpPr>
          <p:cNvPr id="153" name="Google Shape;153;g1ee8d01f392_2_55" title="Background Shape"/>
          <p:cNvSpPr/>
          <p:nvPr/>
        </p:nvSpPr>
        <p:spPr>
          <a:xfrm>
            <a:off x="0" y="376"/>
            <a:ext cx="5303520" cy="6857624"/>
          </a:xfrm>
          <a:prstGeom prst="rect">
            <a:avLst/>
          </a:prstGeom>
          <a:solidFill>
            <a:srgbClr val="101D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4" name="Google Shape;154;g1ee8d01f392_2_55"/>
          <p:cNvSpPr txBox="1">
            <a:spLocks noGrp="1"/>
          </p:cNvSpPr>
          <p:nvPr>
            <p:ph type="title"/>
          </p:nvPr>
        </p:nvSpPr>
        <p:spPr>
          <a:xfrm>
            <a:off x="723900" y="239584"/>
            <a:ext cx="3855720" cy="2604100"/>
          </a:xfrm>
          <a:prstGeom prst="rect">
            <a:avLst/>
          </a:prstGeom>
          <a:noFill/>
          <a:ln>
            <a:noFill/>
          </a:ln>
        </p:spPr>
        <p:txBody>
          <a:bodyPr spcFirstLastPara="1" wrap="square" lIns="91425" tIns="45700" rIns="91425" bIns="45700" anchor="t" anchorCtr="0">
            <a:normAutofit/>
          </a:bodyPr>
          <a:lstStyle>
            <a:lvl1pPr marR="0" lvl="0" algn="l" rtl="0">
              <a:lnSpc>
                <a:spcPct val="84000"/>
              </a:lnSpc>
              <a:spcBef>
                <a:spcPts val="0"/>
              </a:spcBef>
              <a:spcAft>
                <a:spcPts val="0"/>
              </a:spcAft>
              <a:buClr>
                <a:schemeClr val="lt1"/>
              </a:buClr>
              <a:buSzPts val="4800"/>
              <a:buFont typeface="Libre Franklin"/>
              <a:buNone/>
              <a:defRPr sz="4800" b="0" i="0" u="none" strike="noStrike" cap="none">
                <a:solidFill>
                  <a:schemeClr val="lt1"/>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55" name="Google Shape;155;g1ee8d01f392_2_55"/>
          <p:cNvSpPr txBox="1">
            <a:spLocks noGrp="1"/>
          </p:cNvSpPr>
          <p:nvPr>
            <p:ph type="body" idx="1"/>
          </p:nvPr>
        </p:nvSpPr>
        <p:spPr>
          <a:xfrm>
            <a:off x="723900" y="2855968"/>
            <a:ext cx="3855720" cy="3011432"/>
          </a:xfrm>
          <a:prstGeom prst="rect">
            <a:avLst/>
          </a:prstGeom>
          <a:noFill/>
          <a:ln>
            <a:noFill/>
          </a:ln>
        </p:spPr>
        <p:txBody>
          <a:bodyPr spcFirstLastPara="1" wrap="square" lIns="91425" tIns="45700" rIns="91425" bIns="45700" anchor="t" anchorCtr="0">
            <a:normAutofit/>
          </a:bodyPr>
          <a:lstStyle>
            <a:lvl1pPr marL="457200" lvl="0" indent="-228600" algn="l">
              <a:lnSpc>
                <a:spcPct val="113000"/>
              </a:lnSpc>
              <a:spcBef>
                <a:spcPts val="0"/>
              </a:spcBef>
              <a:spcAft>
                <a:spcPts val="0"/>
              </a:spcAft>
              <a:buClr>
                <a:schemeClr val="lt1"/>
              </a:buClr>
              <a:buSzPts val="1600"/>
              <a:buNone/>
              <a:defRPr sz="1600">
                <a:solidFill>
                  <a:schemeClr val="lt1"/>
                </a:solidFill>
              </a:defRPr>
            </a:lvl1pPr>
            <a:lvl2pPr marL="914400" lvl="1" indent="-228600" algn="l">
              <a:lnSpc>
                <a:spcPct val="94000"/>
              </a:lnSpc>
              <a:spcBef>
                <a:spcPts val="1500"/>
              </a:spcBef>
              <a:spcAft>
                <a:spcPts val="0"/>
              </a:spcAft>
              <a:buClr>
                <a:schemeClr val="dk2"/>
              </a:buClr>
              <a:buSzPts val="1400"/>
              <a:buNone/>
              <a:defRPr sz="1400"/>
            </a:lvl2pPr>
            <a:lvl3pPr marL="1371600" lvl="2" indent="-228600" algn="l">
              <a:lnSpc>
                <a:spcPct val="94000"/>
              </a:lnSpc>
              <a:spcBef>
                <a:spcPts val="500"/>
              </a:spcBef>
              <a:spcAft>
                <a:spcPts val="0"/>
              </a:spcAft>
              <a:buClr>
                <a:schemeClr val="dk2"/>
              </a:buClr>
              <a:buSzPts val="1200"/>
              <a:buNone/>
              <a:defRPr sz="1200"/>
            </a:lvl3pPr>
            <a:lvl4pPr marL="1828800" lvl="3" indent="-228600" algn="l">
              <a:lnSpc>
                <a:spcPct val="94000"/>
              </a:lnSpc>
              <a:spcBef>
                <a:spcPts val="500"/>
              </a:spcBef>
              <a:spcAft>
                <a:spcPts val="0"/>
              </a:spcAft>
              <a:buClr>
                <a:schemeClr val="dk2"/>
              </a:buClr>
              <a:buSzPts val="1000"/>
              <a:buNone/>
              <a:defRPr sz="1000"/>
            </a:lvl4pPr>
            <a:lvl5pPr marL="2286000" lvl="4" indent="-228600" algn="l">
              <a:lnSpc>
                <a:spcPct val="94000"/>
              </a:lnSpc>
              <a:spcBef>
                <a:spcPts val="500"/>
              </a:spcBef>
              <a:spcAft>
                <a:spcPts val="0"/>
              </a:spcAft>
              <a:buClr>
                <a:schemeClr val="dk2"/>
              </a:buClr>
              <a:buSzPts val="1000"/>
              <a:buNone/>
              <a:defRPr sz="1000"/>
            </a:lvl5pPr>
            <a:lvl6pPr marL="2743200" lvl="5" indent="-228600" algn="l">
              <a:lnSpc>
                <a:spcPct val="94000"/>
              </a:lnSpc>
              <a:spcBef>
                <a:spcPts val="500"/>
              </a:spcBef>
              <a:spcAft>
                <a:spcPts val="0"/>
              </a:spcAft>
              <a:buClr>
                <a:schemeClr val="dk2"/>
              </a:buClr>
              <a:buSzPts val="1000"/>
              <a:buNone/>
              <a:defRPr sz="1000"/>
            </a:lvl6pPr>
            <a:lvl7pPr marL="3200400" lvl="6" indent="-228600" algn="l">
              <a:lnSpc>
                <a:spcPct val="94000"/>
              </a:lnSpc>
              <a:spcBef>
                <a:spcPts val="500"/>
              </a:spcBef>
              <a:spcAft>
                <a:spcPts val="0"/>
              </a:spcAft>
              <a:buClr>
                <a:schemeClr val="dk2"/>
              </a:buClr>
              <a:buSzPts val="1000"/>
              <a:buNone/>
              <a:defRPr sz="1000"/>
            </a:lvl7pPr>
            <a:lvl8pPr marL="3657600" lvl="7" indent="-228600" algn="l">
              <a:lnSpc>
                <a:spcPct val="94000"/>
              </a:lnSpc>
              <a:spcBef>
                <a:spcPts val="500"/>
              </a:spcBef>
              <a:spcAft>
                <a:spcPts val="0"/>
              </a:spcAft>
              <a:buClr>
                <a:schemeClr val="dk2"/>
              </a:buClr>
              <a:buSzPts val="1000"/>
              <a:buNone/>
              <a:defRPr sz="1000"/>
            </a:lvl8pPr>
            <a:lvl9pPr marL="4114800" lvl="8" indent="-228600" algn="l">
              <a:lnSpc>
                <a:spcPct val="94000"/>
              </a:lnSpc>
              <a:spcBef>
                <a:spcPts val="500"/>
              </a:spcBef>
              <a:spcAft>
                <a:spcPts val="200"/>
              </a:spcAft>
              <a:buClr>
                <a:schemeClr val="dk2"/>
              </a:buClr>
              <a:buSzPts val="1000"/>
              <a:buNone/>
              <a:defRPr sz="1000"/>
            </a:lvl9pPr>
          </a:lstStyle>
          <a:p>
            <a:endParaRPr/>
          </a:p>
        </p:txBody>
      </p:sp>
      <p:sp>
        <p:nvSpPr>
          <p:cNvPr id="156" name="Google Shape;156;g1ee8d01f392_2_55"/>
          <p:cNvSpPr txBox="1">
            <a:spLocks noGrp="1"/>
          </p:cNvSpPr>
          <p:nvPr>
            <p:ph type="dt" idx="10"/>
          </p:nvPr>
        </p:nvSpPr>
        <p:spPr>
          <a:xfrm>
            <a:off x="723902"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7" name="Google Shape;157;g1ee8d01f392_2_55"/>
          <p:cNvSpPr txBox="1">
            <a:spLocks noGrp="1"/>
          </p:cNvSpPr>
          <p:nvPr>
            <p:ph type="ftr" idx="11"/>
          </p:nvPr>
        </p:nvSpPr>
        <p:spPr>
          <a:xfrm>
            <a:off x="2205945" y="6453386"/>
            <a:ext cx="2373675"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8" name="Google Shape;158;g1ee8d01f392_2_55"/>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159" name="Google Shape;159;g1ee8d01f392_2_55"/>
          <p:cNvSpPr/>
          <p:nvPr/>
        </p:nvSpPr>
        <p:spPr>
          <a:xfrm rot="10800000">
            <a:off x="6030402" y="23958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0" name="Google Shape;160;g1ee8d01f392_2_55"/>
          <p:cNvSpPr/>
          <p:nvPr/>
        </p:nvSpPr>
        <p:spPr>
          <a:xfrm>
            <a:off x="10659421" y="480600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1" name="Google Shape;161;g1ee8d01f392_2_55"/>
          <p:cNvSpPr txBox="1">
            <a:spLocks noGrp="1"/>
          </p:cNvSpPr>
          <p:nvPr>
            <p:ph type="body" idx="2"/>
          </p:nvPr>
        </p:nvSpPr>
        <p:spPr>
          <a:xfrm>
            <a:off x="6027420" y="256062"/>
            <a:ext cx="5212080" cy="541587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sz="2000"/>
            </a:lvl1pPr>
            <a:lvl2pPr marL="914400" lvl="1" indent="-355600" algn="l">
              <a:lnSpc>
                <a:spcPct val="94000"/>
              </a:lnSpc>
              <a:spcBef>
                <a:spcPts val="500"/>
              </a:spcBef>
              <a:spcAft>
                <a:spcPts val="0"/>
              </a:spcAft>
              <a:buClr>
                <a:schemeClr val="dk2"/>
              </a:buClr>
              <a:buSzPts val="2000"/>
              <a:buChar char="–"/>
              <a:defRPr sz="2000"/>
            </a:lvl2pPr>
            <a:lvl3pPr marL="1371600" lvl="2" indent="-342900" algn="l">
              <a:lnSpc>
                <a:spcPct val="94000"/>
              </a:lnSpc>
              <a:spcBef>
                <a:spcPts val="500"/>
              </a:spcBef>
              <a:spcAft>
                <a:spcPts val="0"/>
              </a:spcAft>
              <a:buClr>
                <a:schemeClr val="dk2"/>
              </a:buClr>
              <a:buSzPts val="1800"/>
              <a:buChar char="■"/>
              <a:defRPr sz="1800"/>
            </a:lvl3pPr>
            <a:lvl4pPr marL="1828800" lvl="3" indent="-342900" algn="l">
              <a:lnSpc>
                <a:spcPct val="94000"/>
              </a:lnSpc>
              <a:spcBef>
                <a:spcPts val="500"/>
              </a:spcBef>
              <a:spcAft>
                <a:spcPts val="0"/>
              </a:spcAft>
              <a:buClr>
                <a:schemeClr val="dk2"/>
              </a:buClr>
              <a:buSzPts val="1800"/>
              <a:buChar char="–"/>
              <a:defRPr sz="1800"/>
            </a:lvl4pPr>
            <a:lvl5pPr marL="2286000" lvl="4" indent="-330200" algn="l">
              <a:lnSpc>
                <a:spcPct val="94000"/>
              </a:lnSpc>
              <a:spcBef>
                <a:spcPts val="500"/>
              </a:spcBef>
              <a:spcAft>
                <a:spcPts val="0"/>
              </a:spcAft>
              <a:buClr>
                <a:schemeClr val="dk2"/>
              </a:buClr>
              <a:buSzPts val="1600"/>
              <a:buChar char="■"/>
              <a:defRPr sz="1600"/>
            </a:lvl5pPr>
            <a:lvl6pPr marL="2743200" lvl="5" indent="-330200" algn="l">
              <a:lnSpc>
                <a:spcPct val="94000"/>
              </a:lnSpc>
              <a:spcBef>
                <a:spcPts val="500"/>
              </a:spcBef>
              <a:spcAft>
                <a:spcPts val="0"/>
              </a:spcAft>
              <a:buClr>
                <a:schemeClr val="dk2"/>
              </a:buClr>
              <a:buSzPts val="1600"/>
              <a:buChar char="–"/>
              <a:defRPr sz="1600"/>
            </a:lvl6pPr>
            <a:lvl7pPr marL="3200400" lvl="6" indent="-330200" algn="l">
              <a:lnSpc>
                <a:spcPct val="94000"/>
              </a:lnSpc>
              <a:spcBef>
                <a:spcPts val="500"/>
              </a:spcBef>
              <a:spcAft>
                <a:spcPts val="0"/>
              </a:spcAft>
              <a:buClr>
                <a:schemeClr val="dk2"/>
              </a:buClr>
              <a:buSzPts val="1600"/>
              <a:buChar char="■"/>
              <a:defRPr sz="1600"/>
            </a:lvl7pPr>
            <a:lvl8pPr marL="3657600" lvl="7" indent="-330200" algn="l">
              <a:lnSpc>
                <a:spcPct val="94000"/>
              </a:lnSpc>
              <a:spcBef>
                <a:spcPts val="500"/>
              </a:spcBef>
              <a:spcAft>
                <a:spcPts val="0"/>
              </a:spcAft>
              <a:buClr>
                <a:schemeClr val="dk2"/>
              </a:buClr>
              <a:buSzPts val="1600"/>
              <a:buChar char="–"/>
              <a:defRPr sz="1600"/>
            </a:lvl8pPr>
            <a:lvl9pPr marL="4114800" lvl="8" indent="-330200" algn="l">
              <a:lnSpc>
                <a:spcPct val="94000"/>
              </a:lnSpc>
              <a:spcBef>
                <a:spcPts val="500"/>
              </a:spcBef>
              <a:spcAft>
                <a:spcPts val="200"/>
              </a:spcAft>
              <a:buClr>
                <a:schemeClr val="dk2"/>
              </a:buClr>
              <a:buSzPts val="1600"/>
              <a:buChar char="■"/>
              <a:defRPr sz="1600"/>
            </a:lvl9pPr>
          </a:lstStyle>
          <a:p>
            <a:endParaRPr/>
          </a:p>
        </p:txBody>
      </p:sp>
      <p:pic>
        <p:nvPicPr>
          <p:cNvPr id="162" name="Google Shape;162;g1ee8d01f392_2_55"/>
          <p:cNvPicPr preferRelativeResize="0"/>
          <p:nvPr/>
        </p:nvPicPr>
        <p:blipFill rotWithShape="1">
          <a:blip r:embed="rId2">
            <a:alphaModFix/>
          </a:blip>
          <a:srcRect/>
          <a:stretch/>
        </p:blipFill>
        <p:spPr>
          <a:xfrm>
            <a:off x="10650784" y="5570332"/>
            <a:ext cx="1562816" cy="1562072"/>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Title Only">
  <p:cSld name="Title Only">
    <p:bg>
      <p:bgPr>
        <a:solidFill>
          <a:srgbClr val="101D49"/>
        </a:solidFill>
        <a:effectLst/>
      </p:bgPr>
    </p:bg>
    <p:spTree>
      <p:nvGrpSpPr>
        <p:cNvPr id="1" name="Shape 163"/>
        <p:cNvGrpSpPr/>
        <p:nvPr/>
      </p:nvGrpSpPr>
      <p:grpSpPr>
        <a:xfrm>
          <a:off x="0" y="0"/>
          <a:ext cx="0" cy="0"/>
          <a:chOff x="0" y="0"/>
          <a:chExt cx="0" cy="0"/>
        </a:xfrm>
      </p:grpSpPr>
      <p:sp>
        <p:nvSpPr>
          <p:cNvPr id="164" name="Google Shape;164;g1ee8d01f392_2_66"/>
          <p:cNvSpPr/>
          <p:nvPr/>
        </p:nvSpPr>
        <p:spPr>
          <a:xfrm>
            <a:off x="3" y="685804"/>
            <a:ext cx="10972799" cy="1044241"/>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sp>
        <p:nvSpPr>
          <p:cNvPr id="165" name="Google Shape;165;g1ee8d01f392_2_66"/>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6" name="Google Shape;166;g1ee8d01f392_2_66"/>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7" name="Google Shape;167;g1ee8d01f392_2_66"/>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168" name="Google Shape;168;g1ee8d01f392_2_66"/>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Libre Franklin"/>
              <a:buNone/>
              <a:defRPr sz="4400" b="1" i="0" u="none" strike="noStrike" cap="none">
                <a:solidFill>
                  <a:srgbClr val="101D49"/>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169" name="Google Shape;169;g1ee8d01f392_2_66"/>
          <p:cNvPicPr preferRelativeResize="0"/>
          <p:nvPr/>
        </p:nvPicPr>
        <p:blipFill rotWithShape="1">
          <a:blip r:embed="rId2">
            <a:alphaModFix/>
          </a:blip>
          <a:srcRect/>
          <a:stretch/>
        </p:blipFill>
        <p:spPr>
          <a:xfrm>
            <a:off x="10206853" y="5620408"/>
            <a:ext cx="1985147" cy="951961"/>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1_Title Only">
  <p:cSld name="1_Title Only">
    <p:bg>
      <p:bgPr>
        <a:solidFill>
          <a:srgbClr val="101D49"/>
        </a:solidFill>
        <a:effectLst/>
      </p:bgPr>
    </p:bg>
    <p:spTree>
      <p:nvGrpSpPr>
        <p:cNvPr id="1" name="Shape 170"/>
        <p:cNvGrpSpPr/>
        <p:nvPr/>
      </p:nvGrpSpPr>
      <p:grpSpPr>
        <a:xfrm>
          <a:off x="0" y="0"/>
          <a:ext cx="0" cy="0"/>
          <a:chOff x="0" y="0"/>
          <a:chExt cx="0" cy="0"/>
        </a:xfrm>
      </p:grpSpPr>
      <p:sp>
        <p:nvSpPr>
          <p:cNvPr id="171" name="Google Shape;171;g1ee8d01f392_2_73"/>
          <p:cNvSpPr/>
          <p:nvPr/>
        </p:nvSpPr>
        <p:spPr>
          <a:xfrm>
            <a:off x="3" y="685804"/>
            <a:ext cx="10972799" cy="1044241"/>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sp>
        <p:nvSpPr>
          <p:cNvPr id="172" name="Google Shape;172;g1ee8d01f392_2_73"/>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3" name="Google Shape;173;g1ee8d01f392_2_73"/>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4" name="Google Shape;174;g1ee8d01f392_2_73"/>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175" name="Google Shape;175;g1ee8d01f392_2_73"/>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Libre Franklin"/>
              <a:buNone/>
              <a:defRPr sz="4400" b="1" i="0" u="none" strike="noStrike" cap="none">
                <a:solidFill>
                  <a:srgbClr val="101D49"/>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176" name="Google Shape;176;g1ee8d01f392_2_73"/>
          <p:cNvPicPr preferRelativeResize="0"/>
          <p:nvPr/>
        </p:nvPicPr>
        <p:blipFill rotWithShape="1">
          <a:blip r:embed="rId2">
            <a:alphaModFix/>
          </a:blip>
          <a:srcRect/>
          <a:stretch/>
        </p:blipFill>
        <p:spPr>
          <a:xfrm>
            <a:off x="1326995" y="2124299"/>
            <a:ext cx="1171639" cy="1171639"/>
          </a:xfrm>
          <a:prstGeom prst="rect">
            <a:avLst/>
          </a:prstGeom>
          <a:noFill/>
          <a:ln>
            <a:noFill/>
          </a:ln>
        </p:spPr>
      </p:pic>
      <p:pic>
        <p:nvPicPr>
          <p:cNvPr id="177" name="Google Shape;177;g1ee8d01f392_2_73"/>
          <p:cNvPicPr preferRelativeResize="0"/>
          <p:nvPr/>
        </p:nvPicPr>
        <p:blipFill rotWithShape="1">
          <a:blip r:embed="rId3">
            <a:alphaModFix/>
          </a:blip>
          <a:srcRect/>
          <a:stretch/>
        </p:blipFill>
        <p:spPr>
          <a:xfrm>
            <a:off x="3176775" y="2031578"/>
            <a:ext cx="1329564" cy="1357072"/>
          </a:xfrm>
          <a:prstGeom prst="rect">
            <a:avLst/>
          </a:prstGeom>
          <a:noFill/>
          <a:ln>
            <a:noFill/>
          </a:ln>
        </p:spPr>
      </p:pic>
      <p:pic>
        <p:nvPicPr>
          <p:cNvPr id="178" name="Google Shape;178;g1ee8d01f392_2_73"/>
          <p:cNvPicPr preferRelativeResize="0"/>
          <p:nvPr/>
        </p:nvPicPr>
        <p:blipFill rotWithShape="1">
          <a:blip r:embed="rId4">
            <a:alphaModFix/>
          </a:blip>
          <a:srcRect/>
          <a:stretch/>
        </p:blipFill>
        <p:spPr>
          <a:xfrm>
            <a:off x="4773572" y="1673400"/>
            <a:ext cx="2073435" cy="2073435"/>
          </a:xfrm>
          <a:prstGeom prst="rect">
            <a:avLst/>
          </a:prstGeom>
          <a:noFill/>
          <a:ln>
            <a:noFill/>
          </a:ln>
        </p:spPr>
      </p:pic>
      <p:pic>
        <p:nvPicPr>
          <p:cNvPr id="179" name="Google Shape;179;g1ee8d01f392_2_73"/>
          <p:cNvPicPr preferRelativeResize="0"/>
          <p:nvPr/>
        </p:nvPicPr>
        <p:blipFill rotWithShape="1">
          <a:blip r:embed="rId5">
            <a:alphaModFix/>
          </a:blip>
          <a:srcRect l="42370" t="69524" r="38265"/>
          <a:stretch/>
        </p:blipFill>
        <p:spPr>
          <a:xfrm>
            <a:off x="9363605" y="2124299"/>
            <a:ext cx="885371" cy="1393379"/>
          </a:xfrm>
          <a:prstGeom prst="rect">
            <a:avLst/>
          </a:prstGeom>
          <a:noFill/>
          <a:ln>
            <a:noFill/>
          </a:ln>
        </p:spPr>
      </p:pic>
      <p:pic>
        <p:nvPicPr>
          <p:cNvPr id="180" name="Google Shape;180;g1ee8d01f392_2_73"/>
          <p:cNvPicPr preferRelativeResize="0"/>
          <p:nvPr/>
        </p:nvPicPr>
        <p:blipFill rotWithShape="1">
          <a:blip r:embed="rId6">
            <a:alphaModFix/>
          </a:blip>
          <a:srcRect l="2426" t="35124" r="49320" b="29955"/>
          <a:stretch/>
        </p:blipFill>
        <p:spPr>
          <a:xfrm>
            <a:off x="7034884" y="2237877"/>
            <a:ext cx="1595944" cy="1154959"/>
          </a:xfrm>
          <a:prstGeom prst="rect">
            <a:avLst/>
          </a:prstGeom>
          <a:noFill/>
          <a:ln>
            <a:noFill/>
          </a:ln>
        </p:spPr>
      </p:pic>
      <p:sp>
        <p:nvSpPr>
          <p:cNvPr id="181" name="Google Shape;181;g1ee8d01f392_2_73"/>
          <p:cNvSpPr txBox="1">
            <a:spLocks noGrp="1"/>
          </p:cNvSpPr>
          <p:nvPr>
            <p:ph type="body" idx="1"/>
          </p:nvPr>
        </p:nvSpPr>
        <p:spPr>
          <a:xfrm>
            <a:off x="1114301"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82" name="Google Shape;182;g1ee8d01f392_2_73"/>
          <p:cNvSpPr txBox="1">
            <a:spLocks noGrp="1"/>
          </p:cNvSpPr>
          <p:nvPr>
            <p:ph type="body" idx="2"/>
          </p:nvPr>
        </p:nvSpPr>
        <p:spPr>
          <a:xfrm>
            <a:off x="3042537" y="3641018"/>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83" name="Google Shape;183;g1ee8d01f392_2_73"/>
          <p:cNvSpPr txBox="1">
            <a:spLocks noGrp="1"/>
          </p:cNvSpPr>
          <p:nvPr>
            <p:ph type="body" idx="3"/>
          </p:nvPr>
        </p:nvSpPr>
        <p:spPr>
          <a:xfrm>
            <a:off x="5039117"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84" name="Google Shape;184;g1ee8d01f392_2_73"/>
          <p:cNvSpPr txBox="1">
            <a:spLocks noGrp="1"/>
          </p:cNvSpPr>
          <p:nvPr>
            <p:ph type="body" idx="4"/>
          </p:nvPr>
        </p:nvSpPr>
        <p:spPr>
          <a:xfrm>
            <a:off x="7033806"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85" name="Google Shape;185;g1ee8d01f392_2_73"/>
          <p:cNvSpPr txBox="1">
            <a:spLocks noGrp="1"/>
          </p:cNvSpPr>
          <p:nvPr>
            <p:ph type="body" idx="5"/>
          </p:nvPr>
        </p:nvSpPr>
        <p:spPr>
          <a:xfrm>
            <a:off x="9007778"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pic>
        <p:nvPicPr>
          <p:cNvPr id="186" name="Google Shape;186;g1ee8d01f392_2_73"/>
          <p:cNvPicPr preferRelativeResize="0"/>
          <p:nvPr/>
        </p:nvPicPr>
        <p:blipFill rotWithShape="1">
          <a:blip r:embed="rId7">
            <a:alphaModFix/>
          </a:blip>
          <a:srcRect/>
          <a:stretch/>
        </p:blipFill>
        <p:spPr>
          <a:xfrm>
            <a:off x="10206853" y="5620408"/>
            <a:ext cx="1985147" cy="951961"/>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Comparison">
  <p:cSld name="Comparison">
    <p:bg>
      <p:bgPr>
        <a:solidFill>
          <a:srgbClr val="101D49"/>
        </a:solidFill>
        <a:effectLst/>
      </p:bgPr>
    </p:bg>
    <p:spTree>
      <p:nvGrpSpPr>
        <p:cNvPr id="1" name="Shape 30"/>
        <p:cNvGrpSpPr/>
        <p:nvPr/>
      </p:nvGrpSpPr>
      <p:grpSpPr>
        <a:xfrm>
          <a:off x="0" y="0"/>
          <a:ext cx="0" cy="0"/>
          <a:chOff x="0" y="0"/>
          <a:chExt cx="0" cy="0"/>
        </a:xfrm>
      </p:grpSpPr>
      <p:sp>
        <p:nvSpPr>
          <p:cNvPr id="31" name="Google Shape;31;p42"/>
          <p:cNvSpPr/>
          <p:nvPr/>
        </p:nvSpPr>
        <p:spPr>
          <a:xfrm>
            <a:off x="400542" y="410817"/>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32" name="Google Shape;32;p42"/>
          <p:cNvSpPr txBox="1">
            <a:spLocks noGrp="1"/>
          </p:cNvSpPr>
          <p:nvPr>
            <p:ph type="body" idx="1"/>
          </p:nvPr>
        </p:nvSpPr>
        <p:spPr>
          <a:xfrm>
            <a:off x="1371600" y="2340864"/>
            <a:ext cx="4443984" cy="823912"/>
          </a:xfrm>
          <a:prstGeom prst="rect">
            <a:avLst/>
          </a:prstGeom>
          <a:noFill/>
          <a:ln>
            <a:noFill/>
          </a:ln>
        </p:spPr>
        <p:txBody>
          <a:bodyPr spcFirstLastPara="1" wrap="square" lIns="91425" tIns="45700" rIns="91425" bIns="45700" anchor="b" anchorCtr="0">
            <a:noAutofit/>
          </a:bodyPr>
          <a:lstStyle>
            <a:lvl1pPr marL="457200" lvl="0" indent="-228600" algn="l">
              <a:lnSpc>
                <a:spcPct val="84000"/>
              </a:lnSpc>
              <a:spcBef>
                <a:spcPts val="0"/>
              </a:spcBef>
              <a:spcAft>
                <a:spcPts val="0"/>
              </a:spcAft>
              <a:buClr>
                <a:schemeClr val="dk2"/>
              </a:buClr>
              <a:buSzPts val="3000"/>
              <a:buNone/>
              <a:defRPr sz="3000" b="0">
                <a:solidFill>
                  <a:schemeClr val="dk2"/>
                </a:solidFill>
                <a:latin typeface="Calibri"/>
                <a:ea typeface="Calibri"/>
                <a:cs typeface="Calibri"/>
                <a:sym typeface="Calibri"/>
              </a:defRPr>
            </a:lvl1pPr>
            <a:lvl2pPr marL="914400" lvl="1" indent="-228600" algn="l">
              <a:lnSpc>
                <a:spcPct val="94000"/>
              </a:lnSpc>
              <a:spcBef>
                <a:spcPts val="500"/>
              </a:spcBef>
              <a:spcAft>
                <a:spcPts val="0"/>
              </a:spcAft>
              <a:buClr>
                <a:schemeClr val="dk2"/>
              </a:buClr>
              <a:buSzPts val="2000"/>
              <a:buNone/>
              <a:defRPr sz="2000" b="1"/>
            </a:lvl2pPr>
            <a:lvl3pPr marL="1371600" lvl="2" indent="-228600" algn="l">
              <a:lnSpc>
                <a:spcPct val="94000"/>
              </a:lnSpc>
              <a:spcBef>
                <a:spcPts val="500"/>
              </a:spcBef>
              <a:spcAft>
                <a:spcPts val="0"/>
              </a:spcAft>
              <a:buClr>
                <a:schemeClr val="dk2"/>
              </a:buClr>
              <a:buSzPts val="1800"/>
              <a:buNone/>
              <a:defRPr sz="1800" b="1"/>
            </a:lvl3pPr>
            <a:lvl4pPr marL="1828800" lvl="3" indent="-228600" algn="l">
              <a:lnSpc>
                <a:spcPct val="94000"/>
              </a:lnSpc>
              <a:spcBef>
                <a:spcPts val="500"/>
              </a:spcBef>
              <a:spcAft>
                <a:spcPts val="0"/>
              </a:spcAft>
              <a:buClr>
                <a:schemeClr val="dk2"/>
              </a:buClr>
              <a:buSzPts val="1600"/>
              <a:buNone/>
              <a:defRPr sz="1600" b="1"/>
            </a:lvl4pPr>
            <a:lvl5pPr marL="2286000" lvl="4" indent="-228600" algn="l">
              <a:lnSpc>
                <a:spcPct val="94000"/>
              </a:lnSpc>
              <a:spcBef>
                <a:spcPts val="500"/>
              </a:spcBef>
              <a:spcAft>
                <a:spcPts val="0"/>
              </a:spcAft>
              <a:buClr>
                <a:schemeClr val="dk2"/>
              </a:buClr>
              <a:buSzPts val="1600"/>
              <a:buNone/>
              <a:defRPr sz="1600" b="1"/>
            </a:lvl5pPr>
            <a:lvl6pPr marL="2743200" lvl="5" indent="-228600" algn="l">
              <a:lnSpc>
                <a:spcPct val="94000"/>
              </a:lnSpc>
              <a:spcBef>
                <a:spcPts val="500"/>
              </a:spcBef>
              <a:spcAft>
                <a:spcPts val="0"/>
              </a:spcAft>
              <a:buClr>
                <a:schemeClr val="dk2"/>
              </a:buClr>
              <a:buSzPts val="1600"/>
              <a:buNone/>
              <a:defRPr sz="1600" b="1"/>
            </a:lvl6pPr>
            <a:lvl7pPr marL="3200400" lvl="6" indent="-228600" algn="l">
              <a:lnSpc>
                <a:spcPct val="94000"/>
              </a:lnSpc>
              <a:spcBef>
                <a:spcPts val="500"/>
              </a:spcBef>
              <a:spcAft>
                <a:spcPts val="0"/>
              </a:spcAft>
              <a:buClr>
                <a:schemeClr val="dk2"/>
              </a:buClr>
              <a:buSzPts val="1600"/>
              <a:buNone/>
              <a:defRPr sz="1600" b="1"/>
            </a:lvl7pPr>
            <a:lvl8pPr marL="3657600" lvl="7" indent="-228600" algn="l">
              <a:lnSpc>
                <a:spcPct val="94000"/>
              </a:lnSpc>
              <a:spcBef>
                <a:spcPts val="500"/>
              </a:spcBef>
              <a:spcAft>
                <a:spcPts val="0"/>
              </a:spcAft>
              <a:buClr>
                <a:schemeClr val="dk2"/>
              </a:buClr>
              <a:buSzPts val="1600"/>
              <a:buNone/>
              <a:defRPr sz="1600" b="1"/>
            </a:lvl8pPr>
            <a:lvl9pPr marL="4114800" lvl="8" indent="-228600" algn="l">
              <a:lnSpc>
                <a:spcPct val="94000"/>
              </a:lnSpc>
              <a:spcBef>
                <a:spcPts val="500"/>
              </a:spcBef>
              <a:spcAft>
                <a:spcPts val="200"/>
              </a:spcAft>
              <a:buClr>
                <a:schemeClr val="dk2"/>
              </a:buClr>
              <a:buSzPts val="1600"/>
              <a:buNone/>
              <a:defRPr sz="1600" b="1"/>
            </a:lvl9pPr>
          </a:lstStyle>
          <a:p>
            <a:endParaRPr/>
          </a:p>
        </p:txBody>
      </p:sp>
      <p:sp>
        <p:nvSpPr>
          <p:cNvPr id="33" name="Google Shape;33;p42"/>
          <p:cNvSpPr txBox="1">
            <a:spLocks noGrp="1"/>
          </p:cNvSpPr>
          <p:nvPr>
            <p:ph type="body" idx="2"/>
          </p:nvPr>
        </p:nvSpPr>
        <p:spPr>
          <a:xfrm>
            <a:off x="1371600" y="3305211"/>
            <a:ext cx="4443984" cy="256219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a:solidFill>
                  <a:schemeClr val="dk2"/>
                </a:solidFill>
                <a:latin typeface="Calibri"/>
                <a:ea typeface="Calibri"/>
                <a:cs typeface="Calibri"/>
                <a:sym typeface="Calibri"/>
              </a:defRPr>
            </a:lvl1pPr>
            <a:lvl2pPr marL="914400" lvl="1" indent="-355600" algn="l">
              <a:lnSpc>
                <a:spcPct val="94000"/>
              </a:lnSpc>
              <a:spcBef>
                <a:spcPts val="500"/>
              </a:spcBef>
              <a:spcAft>
                <a:spcPts val="0"/>
              </a:spcAft>
              <a:buClr>
                <a:schemeClr val="dk2"/>
              </a:buClr>
              <a:buSzPts val="2000"/>
              <a:buChar char="–"/>
              <a:defRPr>
                <a:solidFill>
                  <a:schemeClr val="dk2"/>
                </a:solidFill>
                <a:latin typeface="Calibri"/>
                <a:ea typeface="Calibri"/>
                <a:cs typeface="Calibri"/>
                <a:sym typeface="Calibri"/>
              </a:defRPr>
            </a:lvl2pPr>
            <a:lvl3pPr marL="1371600" lvl="2" indent="-342900" algn="l">
              <a:lnSpc>
                <a:spcPct val="94000"/>
              </a:lnSpc>
              <a:spcBef>
                <a:spcPts val="500"/>
              </a:spcBef>
              <a:spcAft>
                <a:spcPts val="0"/>
              </a:spcAft>
              <a:buClr>
                <a:schemeClr val="dk2"/>
              </a:buClr>
              <a:buSzPts val="1800"/>
              <a:buChar char="■"/>
              <a:defRPr>
                <a:solidFill>
                  <a:schemeClr val="dk2"/>
                </a:solidFill>
                <a:latin typeface="Calibri"/>
                <a:ea typeface="Calibri"/>
                <a:cs typeface="Calibri"/>
                <a:sym typeface="Calibri"/>
              </a:defRPr>
            </a:lvl3pPr>
            <a:lvl4pPr marL="1828800" lvl="3" indent="-342900" algn="l">
              <a:lnSpc>
                <a:spcPct val="94000"/>
              </a:lnSpc>
              <a:spcBef>
                <a:spcPts val="500"/>
              </a:spcBef>
              <a:spcAft>
                <a:spcPts val="0"/>
              </a:spcAft>
              <a:buClr>
                <a:schemeClr val="dk2"/>
              </a:buClr>
              <a:buSzPts val="1800"/>
              <a:buChar char="–"/>
              <a:defRPr>
                <a:solidFill>
                  <a:schemeClr val="dk2"/>
                </a:solidFill>
                <a:latin typeface="Calibri"/>
                <a:ea typeface="Calibri"/>
                <a:cs typeface="Calibri"/>
                <a:sym typeface="Calibri"/>
              </a:defRPr>
            </a:lvl4pPr>
            <a:lvl5pPr marL="2286000" lvl="4" indent="-330200" algn="l">
              <a:lnSpc>
                <a:spcPct val="94000"/>
              </a:lnSpc>
              <a:spcBef>
                <a:spcPts val="500"/>
              </a:spcBef>
              <a:spcAft>
                <a:spcPts val="0"/>
              </a:spcAft>
              <a:buClr>
                <a:schemeClr val="dk2"/>
              </a:buClr>
              <a:buSzPts val="1600"/>
              <a:buChar char="■"/>
              <a:defRPr>
                <a:solidFill>
                  <a:schemeClr val="dk2"/>
                </a:solidFill>
                <a:latin typeface="Calibri"/>
                <a:ea typeface="Calibri"/>
                <a:cs typeface="Calibri"/>
                <a:sym typeface="Calibri"/>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34" name="Google Shape;34;p42"/>
          <p:cNvSpPr txBox="1">
            <a:spLocks noGrp="1"/>
          </p:cNvSpPr>
          <p:nvPr>
            <p:ph type="body" idx="3"/>
          </p:nvPr>
        </p:nvSpPr>
        <p:spPr>
          <a:xfrm>
            <a:off x="6525015" y="2340864"/>
            <a:ext cx="4443984" cy="823912"/>
          </a:xfrm>
          <a:prstGeom prst="rect">
            <a:avLst/>
          </a:prstGeom>
          <a:noFill/>
          <a:ln>
            <a:noFill/>
          </a:ln>
        </p:spPr>
        <p:txBody>
          <a:bodyPr spcFirstLastPara="1" wrap="square" lIns="91425" tIns="45700" rIns="91425" bIns="45700" anchor="b" anchorCtr="0">
            <a:noAutofit/>
          </a:bodyPr>
          <a:lstStyle>
            <a:lvl1pPr marL="457200" lvl="0" indent="-228600" algn="l">
              <a:lnSpc>
                <a:spcPct val="84000"/>
              </a:lnSpc>
              <a:spcBef>
                <a:spcPts val="0"/>
              </a:spcBef>
              <a:spcAft>
                <a:spcPts val="0"/>
              </a:spcAft>
              <a:buClr>
                <a:schemeClr val="dk2"/>
              </a:buClr>
              <a:buSzPts val="3000"/>
              <a:buNone/>
              <a:defRPr sz="3000" b="0">
                <a:solidFill>
                  <a:schemeClr val="dk2"/>
                </a:solidFill>
                <a:latin typeface="Calibri"/>
                <a:ea typeface="Calibri"/>
                <a:cs typeface="Calibri"/>
                <a:sym typeface="Calibri"/>
              </a:defRPr>
            </a:lvl1pPr>
            <a:lvl2pPr marL="914400" lvl="1" indent="-228600" algn="l">
              <a:lnSpc>
                <a:spcPct val="94000"/>
              </a:lnSpc>
              <a:spcBef>
                <a:spcPts val="500"/>
              </a:spcBef>
              <a:spcAft>
                <a:spcPts val="0"/>
              </a:spcAft>
              <a:buClr>
                <a:schemeClr val="dk2"/>
              </a:buClr>
              <a:buSzPts val="2000"/>
              <a:buNone/>
              <a:defRPr sz="2000" b="1"/>
            </a:lvl2pPr>
            <a:lvl3pPr marL="1371600" lvl="2" indent="-228600" algn="l">
              <a:lnSpc>
                <a:spcPct val="94000"/>
              </a:lnSpc>
              <a:spcBef>
                <a:spcPts val="500"/>
              </a:spcBef>
              <a:spcAft>
                <a:spcPts val="0"/>
              </a:spcAft>
              <a:buClr>
                <a:schemeClr val="dk2"/>
              </a:buClr>
              <a:buSzPts val="1800"/>
              <a:buNone/>
              <a:defRPr sz="1800" b="1"/>
            </a:lvl3pPr>
            <a:lvl4pPr marL="1828800" lvl="3" indent="-228600" algn="l">
              <a:lnSpc>
                <a:spcPct val="94000"/>
              </a:lnSpc>
              <a:spcBef>
                <a:spcPts val="500"/>
              </a:spcBef>
              <a:spcAft>
                <a:spcPts val="0"/>
              </a:spcAft>
              <a:buClr>
                <a:schemeClr val="dk2"/>
              </a:buClr>
              <a:buSzPts val="1600"/>
              <a:buNone/>
              <a:defRPr sz="1600" b="1"/>
            </a:lvl4pPr>
            <a:lvl5pPr marL="2286000" lvl="4" indent="-228600" algn="l">
              <a:lnSpc>
                <a:spcPct val="94000"/>
              </a:lnSpc>
              <a:spcBef>
                <a:spcPts val="500"/>
              </a:spcBef>
              <a:spcAft>
                <a:spcPts val="0"/>
              </a:spcAft>
              <a:buClr>
                <a:schemeClr val="dk2"/>
              </a:buClr>
              <a:buSzPts val="1600"/>
              <a:buNone/>
              <a:defRPr sz="1600" b="1"/>
            </a:lvl5pPr>
            <a:lvl6pPr marL="2743200" lvl="5" indent="-228600" algn="l">
              <a:lnSpc>
                <a:spcPct val="94000"/>
              </a:lnSpc>
              <a:spcBef>
                <a:spcPts val="500"/>
              </a:spcBef>
              <a:spcAft>
                <a:spcPts val="0"/>
              </a:spcAft>
              <a:buClr>
                <a:schemeClr val="dk2"/>
              </a:buClr>
              <a:buSzPts val="1600"/>
              <a:buNone/>
              <a:defRPr sz="1600" b="1"/>
            </a:lvl6pPr>
            <a:lvl7pPr marL="3200400" lvl="6" indent="-228600" algn="l">
              <a:lnSpc>
                <a:spcPct val="94000"/>
              </a:lnSpc>
              <a:spcBef>
                <a:spcPts val="500"/>
              </a:spcBef>
              <a:spcAft>
                <a:spcPts val="0"/>
              </a:spcAft>
              <a:buClr>
                <a:schemeClr val="dk2"/>
              </a:buClr>
              <a:buSzPts val="1600"/>
              <a:buNone/>
              <a:defRPr sz="1600" b="1"/>
            </a:lvl7pPr>
            <a:lvl8pPr marL="3657600" lvl="7" indent="-228600" algn="l">
              <a:lnSpc>
                <a:spcPct val="94000"/>
              </a:lnSpc>
              <a:spcBef>
                <a:spcPts val="500"/>
              </a:spcBef>
              <a:spcAft>
                <a:spcPts val="0"/>
              </a:spcAft>
              <a:buClr>
                <a:schemeClr val="dk2"/>
              </a:buClr>
              <a:buSzPts val="1600"/>
              <a:buNone/>
              <a:defRPr sz="1600" b="1"/>
            </a:lvl8pPr>
            <a:lvl9pPr marL="4114800" lvl="8" indent="-228600" algn="l">
              <a:lnSpc>
                <a:spcPct val="94000"/>
              </a:lnSpc>
              <a:spcBef>
                <a:spcPts val="500"/>
              </a:spcBef>
              <a:spcAft>
                <a:spcPts val="200"/>
              </a:spcAft>
              <a:buClr>
                <a:schemeClr val="dk2"/>
              </a:buClr>
              <a:buSzPts val="1600"/>
              <a:buNone/>
              <a:defRPr sz="1600" b="1"/>
            </a:lvl9pPr>
          </a:lstStyle>
          <a:p>
            <a:endParaRPr/>
          </a:p>
        </p:txBody>
      </p:sp>
      <p:sp>
        <p:nvSpPr>
          <p:cNvPr id="35" name="Google Shape;35;p42"/>
          <p:cNvSpPr txBox="1">
            <a:spLocks noGrp="1"/>
          </p:cNvSpPr>
          <p:nvPr>
            <p:ph type="body" idx="4"/>
          </p:nvPr>
        </p:nvSpPr>
        <p:spPr>
          <a:xfrm>
            <a:off x="6525015" y="3305211"/>
            <a:ext cx="4443984" cy="256219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a:solidFill>
                  <a:schemeClr val="dk2"/>
                </a:solidFill>
                <a:latin typeface="Calibri"/>
                <a:ea typeface="Calibri"/>
                <a:cs typeface="Calibri"/>
                <a:sym typeface="Calibri"/>
              </a:defRPr>
            </a:lvl1pPr>
            <a:lvl2pPr marL="914400" lvl="1" indent="-355600" algn="l">
              <a:lnSpc>
                <a:spcPct val="94000"/>
              </a:lnSpc>
              <a:spcBef>
                <a:spcPts val="500"/>
              </a:spcBef>
              <a:spcAft>
                <a:spcPts val="0"/>
              </a:spcAft>
              <a:buClr>
                <a:schemeClr val="dk2"/>
              </a:buClr>
              <a:buSzPts val="2000"/>
              <a:buChar char="–"/>
              <a:defRPr>
                <a:solidFill>
                  <a:schemeClr val="dk2"/>
                </a:solidFill>
                <a:latin typeface="Calibri"/>
                <a:ea typeface="Calibri"/>
                <a:cs typeface="Calibri"/>
                <a:sym typeface="Calibri"/>
              </a:defRPr>
            </a:lvl2pPr>
            <a:lvl3pPr marL="1371600" lvl="2" indent="-342900" algn="l">
              <a:lnSpc>
                <a:spcPct val="94000"/>
              </a:lnSpc>
              <a:spcBef>
                <a:spcPts val="500"/>
              </a:spcBef>
              <a:spcAft>
                <a:spcPts val="0"/>
              </a:spcAft>
              <a:buClr>
                <a:schemeClr val="dk2"/>
              </a:buClr>
              <a:buSzPts val="1800"/>
              <a:buChar char="■"/>
              <a:defRPr>
                <a:solidFill>
                  <a:schemeClr val="dk2"/>
                </a:solidFill>
                <a:latin typeface="Calibri"/>
                <a:ea typeface="Calibri"/>
                <a:cs typeface="Calibri"/>
                <a:sym typeface="Calibri"/>
              </a:defRPr>
            </a:lvl3pPr>
            <a:lvl4pPr marL="1828800" lvl="3" indent="-342900" algn="l">
              <a:lnSpc>
                <a:spcPct val="94000"/>
              </a:lnSpc>
              <a:spcBef>
                <a:spcPts val="500"/>
              </a:spcBef>
              <a:spcAft>
                <a:spcPts val="0"/>
              </a:spcAft>
              <a:buClr>
                <a:schemeClr val="dk2"/>
              </a:buClr>
              <a:buSzPts val="1800"/>
              <a:buChar char="–"/>
              <a:defRPr>
                <a:solidFill>
                  <a:schemeClr val="dk2"/>
                </a:solidFill>
                <a:latin typeface="Calibri"/>
                <a:ea typeface="Calibri"/>
                <a:cs typeface="Calibri"/>
                <a:sym typeface="Calibri"/>
              </a:defRPr>
            </a:lvl4pPr>
            <a:lvl5pPr marL="2286000" lvl="4" indent="-330200" algn="l">
              <a:lnSpc>
                <a:spcPct val="94000"/>
              </a:lnSpc>
              <a:spcBef>
                <a:spcPts val="500"/>
              </a:spcBef>
              <a:spcAft>
                <a:spcPts val="0"/>
              </a:spcAft>
              <a:buClr>
                <a:schemeClr val="dk2"/>
              </a:buClr>
              <a:buSzPts val="1600"/>
              <a:buChar char="■"/>
              <a:defRPr>
                <a:solidFill>
                  <a:schemeClr val="dk2"/>
                </a:solidFill>
                <a:latin typeface="Calibri"/>
                <a:ea typeface="Calibri"/>
                <a:cs typeface="Calibri"/>
                <a:sym typeface="Calibri"/>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36" name="Google Shape;36;p42"/>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42"/>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42"/>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39" name="Google Shape;39;p42"/>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Calibri"/>
              <a:buNone/>
              <a:defRPr sz="4400" b="1" i="0" u="none" strike="noStrike" cap="none">
                <a:solidFill>
                  <a:srgbClr val="101D4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40" name="Google Shape;40;p42"/>
          <p:cNvPicPr preferRelativeResize="0"/>
          <p:nvPr/>
        </p:nvPicPr>
        <p:blipFill rotWithShape="1">
          <a:blip r:embed="rId2">
            <a:alphaModFix/>
          </a:blip>
          <a:srcRect/>
          <a:stretch/>
        </p:blipFill>
        <p:spPr>
          <a:xfrm>
            <a:off x="10377555" y="5226795"/>
            <a:ext cx="1562816" cy="1562072"/>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itle and Content">
  <p:cSld name="Title and Content">
    <p:bg>
      <p:bgPr>
        <a:solidFill>
          <a:srgbClr val="101D49"/>
        </a:solidFill>
        <a:effectLst/>
      </p:bgPr>
    </p:bg>
    <p:spTree>
      <p:nvGrpSpPr>
        <p:cNvPr id="1" name="Shape 41"/>
        <p:cNvGrpSpPr/>
        <p:nvPr/>
      </p:nvGrpSpPr>
      <p:grpSpPr>
        <a:xfrm>
          <a:off x="0" y="0"/>
          <a:ext cx="0" cy="0"/>
          <a:chOff x="0" y="0"/>
          <a:chExt cx="0" cy="0"/>
        </a:xfrm>
      </p:grpSpPr>
      <p:sp>
        <p:nvSpPr>
          <p:cNvPr id="42" name="Google Shape;42;p43"/>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43" name="Google Shape;43;p43"/>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Calibri"/>
              <a:buNone/>
              <a:defRPr sz="4400" b="1" i="0" u="none" strike="noStrike" cap="none">
                <a:solidFill>
                  <a:srgbClr val="101D4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44" name="Google Shape;44;p43"/>
          <p:cNvSpPr txBox="1">
            <a:spLocks noGrp="1"/>
          </p:cNvSpPr>
          <p:nvPr>
            <p:ph type="body" idx="1"/>
          </p:nvPr>
        </p:nvSpPr>
        <p:spPr>
          <a:xfrm>
            <a:off x="1371600" y="2286004"/>
            <a:ext cx="9601200" cy="2900191"/>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a:latin typeface="Calibri"/>
                <a:ea typeface="Calibri"/>
                <a:cs typeface="Calibri"/>
                <a:sym typeface="Calibri"/>
              </a:defRPr>
            </a:lvl1pPr>
            <a:lvl2pPr marL="914400" lvl="1" indent="-355600" algn="l">
              <a:lnSpc>
                <a:spcPct val="94000"/>
              </a:lnSpc>
              <a:spcBef>
                <a:spcPts val="500"/>
              </a:spcBef>
              <a:spcAft>
                <a:spcPts val="0"/>
              </a:spcAft>
              <a:buClr>
                <a:schemeClr val="dk2"/>
              </a:buClr>
              <a:buSzPts val="2000"/>
              <a:buChar char="–"/>
              <a:defRPr>
                <a:latin typeface="Calibri"/>
                <a:ea typeface="Calibri"/>
                <a:cs typeface="Calibri"/>
                <a:sym typeface="Calibri"/>
              </a:defRPr>
            </a:lvl2pPr>
            <a:lvl3pPr marL="1371600" lvl="2" indent="-342900" algn="l">
              <a:lnSpc>
                <a:spcPct val="94000"/>
              </a:lnSpc>
              <a:spcBef>
                <a:spcPts val="500"/>
              </a:spcBef>
              <a:spcAft>
                <a:spcPts val="0"/>
              </a:spcAft>
              <a:buClr>
                <a:schemeClr val="dk2"/>
              </a:buClr>
              <a:buSzPts val="1800"/>
              <a:buChar char="■"/>
              <a:defRPr>
                <a:latin typeface="Calibri"/>
                <a:ea typeface="Calibri"/>
                <a:cs typeface="Calibri"/>
                <a:sym typeface="Calibri"/>
              </a:defRPr>
            </a:lvl3pPr>
            <a:lvl4pPr marL="1828800" lvl="3" indent="-342900" algn="l">
              <a:lnSpc>
                <a:spcPct val="94000"/>
              </a:lnSpc>
              <a:spcBef>
                <a:spcPts val="500"/>
              </a:spcBef>
              <a:spcAft>
                <a:spcPts val="0"/>
              </a:spcAft>
              <a:buClr>
                <a:schemeClr val="dk2"/>
              </a:buClr>
              <a:buSzPts val="1800"/>
              <a:buChar char="–"/>
              <a:defRPr>
                <a:latin typeface="Calibri"/>
                <a:ea typeface="Calibri"/>
                <a:cs typeface="Calibri"/>
                <a:sym typeface="Calibri"/>
              </a:defRPr>
            </a:lvl4pPr>
            <a:lvl5pPr marL="2286000" lvl="4" indent="-330200" algn="l">
              <a:lnSpc>
                <a:spcPct val="94000"/>
              </a:lnSpc>
              <a:spcBef>
                <a:spcPts val="500"/>
              </a:spcBef>
              <a:spcAft>
                <a:spcPts val="0"/>
              </a:spcAft>
              <a:buClr>
                <a:schemeClr val="dk2"/>
              </a:buClr>
              <a:buSzPts val="1600"/>
              <a:buChar char="■"/>
              <a:defRPr>
                <a:latin typeface="Calibri"/>
                <a:ea typeface="Calibri"/>
                <a:cs typeface="Calibri"/>
                <a:sym typeface="Calibri"/>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45" name="Google Shape;45;p43"/>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43"/>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43"/>
          <p:cNvSpPr/>
          <p:nvPr/>
        </p:nvSpPr>
        <p:spPr>
          <a:xfrm rot="10800000">
            <a:off x="1113184" y="591264"/>
            <a:ext cx="643404" cy="865925"/>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 name="Google Shape;48;p43"/>
          <p:cNvSpPr/>
          <p:nvPr/>
        </p:nvSpPr>
        <p:spPr>
          <a:xfrm>
            <a:off x="10587818" y="1034724"/>
            <a:ext cx="643404" cy="865925"/>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 name="Google Shape;49;p43"/>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pic>
        <p:nvPicPr>
          <p:cNvPr id="50" name="Google Shape;50;p43"/>
          <p:cNvPicPr preferRelativeResize="0"/>
          <p:nvPr/>
        </p:nvPicPr>
        <p:blipFill rotWithShape="1">
          <a:blip r:embed="rId2">
            <a:alphaModFix/>
          </a:blip>
          <a:srcRect/>
          <a:stretch/>
        </p:blipFill>
        <p:spPr>
          <a:xfrm>
            <a:off x="10377555" y="5226795"/>
            <a:ext cx="1562816" cy="1562072"/>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bg>
      <p:bgPr>
        <a:solidFill>
          <a:schemeClr val="lt1"/>
        </a:solidFill>
        <a:effectLst/>
      </p:bgPr>
    </p:bg>
    <p:spTree>
      <p:nvGrpSpPr>
        <p:cNvPr id="1" name="Shape 51"/>
        <p:cNvGrpSpPr/>
        <p:nvPr/>
      </p:nvGrpSpPr>
      <p:grpSpPr>
        <a:xfrm>
          <a:off x="0" y="0"/>
          <a:ext cx="0" cy="0"/>
          <a:chOff x="0" y="0"/>
          <a:chExt cx="0" cy="0"/>
        </a:xfrm>
      </p:grpSpPr>
      <p:sp>
        <p:nvSpPr>
          <p:cNvPr id="52" name="Google Shape;52;p44" title="Background Shape"/>
          <p:cNvSpPr/>
          <p:nvPr/>
        </p:nvSpPr>
        <p:spPr>
          <a:xfrm>
            <a:off x="0" y="376"/>
            <a:ext cx="5303520" cy="6857624"/>
          </a:xfrm>
          <a:prstGeom prst="rect">
            <a:avLst/>
          </a:prstGeom>
          <a:solidFill>
            <a:srgbClr val="101D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 name="Google Shape;53;p44"/>
          <p:cNvSpPr txBox="1">
            <a:spLocks noGrp="1"/>
          </p:cNvSpPr>
          <p:nvPr>
            <p:ph type="title"/>
          </p:nvPr>
        </p:nvSpPr>
        <p:spPr>
          <a:xfrm>
            <a:off x="723900" y="239584"/>
            <a:ext cx="3855720" cy="2604100"/>
          </a:xfrm>
          <a:prstGeom prst="rect">
            <a:avLst/>
          </a:prstGeom>
          <a:noFill/>
          <a:ln>
            <a:noFill/>
          </a:ln>
        </p:spPr>
        <p:txBody>
          <a:bodyPr spcFirstLastPara="1" wrap="square" lIns="91425" tIns="45700" rIns="91425" bIns="45700" anchor="t" anchorCtr="0">
            <a:normAutofit/>
          </a:bodyPr>
          <a:lstStyle>
            <a:lvl1pPr marR="0" lvl="0" algn="l" rtl="0">
              <a:lnSpc>
                <a:spcPct val="84000"/>
              </a:lnSpc>
              <a:spcBef>
                <a:spcPts val="0"/>
              </a:spcBef>
              <a:spcAft>
                <a:spcPts val="0"/>
              </a:spcAft>
              <a:buClr>
                <a:schemeClr val="lt1"/>
              </a:buClr>
              <a:buSzPts val="4800"/>
              <a:buFont typeface="Calibri"/>
              <a:buNone/>
              <a:defRPr sz="48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4" name="Google Shape;54;p44"/>
          <p:cNvSpPr>
            <a:spLocks noGrp="1"/>
          </p:cNvSpPr>
          <p:nvPr>
            <p:ph type="pic" idx="2"/>
          </p:nvPr>
        </p:nvSpPr>
        <p:spPr>
          <a:xfrm>
            <a:off x="6027422" y="239584"/>
            <a:ext cx="5275415" cy="5432348"/>
          </a:xfrm>
          <a:prstGeom prst="rect">
            <a:avLst/>
          </a:prstGeom>
          <a:noFill/>
          <a:ln>
            <a:noFill/>
          </a:ln>
        </p:spPr>
      </p:sp>
      <p:sp>
        <p:nvSpPr>
          <p:cNvPr id="55" name="Google Shape;55;p44"/>
          <p:cNvSpPr txBox="1">
            <a:spLocks noGrp="1"/>
          </p:cNvSpPr>
          <p:nvPr>
            <p:ph type="body" idx="1"/>
          </p:nvPr>
        </p:nvSpPr>
        <p:spPr>
          <a:xfrm>
            <a:off x="723900" y="2855968"/>
            <a:ext cx="3855720" cy="3011432"/>
          </a:xfrm>
          <a:prstGeom prst="rect">
            <a:avLst/>
          </a:prstGeom>
          <a:noFill/>
          <a:ln>
            <a:noFill/>
          </a:ln>
        </p:spPr>
        <p:txBody>
          <a:bodyPr spcFirstLastPara="1" wrap="square" lIns="91425" tIns="45700" rIns="91425" bIns="45700" anchor="t" anchorCtr="0">
            <a:normAutofit/>
          </a:bodyPr>
          <a:lstStyle>
            <a:lvl1pPr marL="457200" lvl="0" indent="-228600" algn="l">
              <a:lnSpc>
                <a:spcPct val="113000"/>
              </a:lnSpc>
              <a:spcBef>
                <a:spcPts val="0"/>
              </a:spcBef>
              <a:spcAft>
                <a:spcPts val="0"/>
              </a:spcAft>
              <a:buClr>
                <a:schemeClr val="lt1"/>
              </a:buClr>
              <a:buSzPts val="1600"/>
              <a:buNone/>
              <a:defRPr sz="1600">
                <a:solidFill>
                  <a:schemeClr val="lt1"/>
                </a:solidFill>
                <a:latin typeface="Calibri"/>
                <a:ea typeface="Calibri"/>
                <a:cs typeface="Calibri"/>
                <a:sym typeface="Calibri"/>
              </a:defRPr>
            </a:lvl1pPr>
            <a:lvl2pPr marL="914400" lvl="1" indent="-228600" algn="l">
              <a:lnSpc>
                <a:spcPct val="94000"/>
              </a:lnSpc>
              <a:spcBef>
                <a:spcPts val="1500"/>
              </a:spcBef>
              <a:spcAft>
                <a:spcPts val="0"/>
              </a:spcAft>
              <a:buClr>
                <a:schemeClr val="dk2"/>
              </a:buClr>
              <a:buSzPts val="1400"/>
              <a:buNone/>
              <a:defRPr sz="1400"/>
            </a:lvl2pPr>
            <a:lvl3pPr marL="1371600" lvl="2" indent="-228600" algn="l">
              <a:lnSpc>
                <a:spcPct val="94000"/>
              </a:lnSpc>
              <a:spcBef>
                <a:spcPts val="500"/>
              </a:spcBef>
              <a:spcAft>
                <a:spcPts val="0"/>
              </a:spcAft>
              <a:buClr>
                <a:schemeClr val="dk2"/>
              </a:buClr>
              <a:buSzPts val="1200"/>
              <a:buNone/>
              <a:defRPr sz="1200"/>
            </a:lvl3pPr>
            <a:lvl4pPr marL="1828800" lvl="3" indent="-228600" algn="l">
              <a:lnSpc>
                <a:spcPct val="94000"/>
              </a:lnSpc>
              <a:spcBef>
                <a:spcPts val="500"/>
              </a:spcBef>
              <a:spcAft>
                <a:spcPts val="0"/>
              </a:spcAft>
              <a:buClr>
                <a:schemeClr val="dk2"/>
              </a:buClr>
              <a:buSzPts val="1000"/>
              <a:buNone/>
              <a:defRPr sz="1000"/>
            </a:lvl4pPr>
            <a:lvl5pPr marL="2286000" lvl="4" indent="-228600" algn="l">
              <a:lnSpc>
                <a:spcPct val="94000"/>
              </a:lnSpc>
              <a:spcBef>
                <a:spcPts val="500"/>
              </a:spcBef>
              <a:spcAft>
                <a:spcPts val="0"/>
              </a:spcAft>
              <a:buClr>
                <a:schemeClr val="dk2"/>
              </a:buClr>
              <a:buSzPts val="1000"/>
              <a:buNone/>
              <a:defRPr sz="1000"/>
            </a:lvl5pPr>
            <a:lvl6pPr marL="2743200" lvl="5" indent="-228600" algn="l">
              <a:lnSpc>
                <a:spcPct val="94000"/>
              </a:lnSpc>
              <a:spcBef>
                <a:spcPts val="500"/>
              </a:spcBef>
              <a:spcAft>
                <a:spcPts val="0"/>
              </a:spcAft>
              <a:buClr>
                <a:schemeClr val="dk2"/>
              </a:buClr>
              <a:buSzPts val="1000"/>
              <a:buNone/>
              <a:defRPr sz="1000"/>
            </a:lvl6pPr>
            <a:lvl7pPr marL="3200400" lvl="6" indent="-228600" algn="l">
              <a:lnSpc>
                <a:spcPct val="94000"/>
              </a:lnSpc>
              <a:spcBef>
                <a:spcPts val="500"/>
              </a:spcBef>
              <a:spcAft>
                <a:spcPts val="0"/>
              </a:spcAft>
              <a:buClr>
                <a:schemeClr val="dk2"/>
              </a:buClr>
              <a:buSzPts val="1000"/>
              <a:buNone/>
              <a:defRPr sz="1000"/>
            </a:lvl7pPr>
            <a:lvl8pPr marL="3657600" lvl="7" indent="-228600" algn="l">
              <a:lnSpc>
                <a:spcPct val="94000"/>
              </a:lnSpc>
              <a:spcBef>
                <a:spcPts val="500"/>
              </a:spcBef>
              <a:spcAft>
                <a:spcPts val="0"/>
              </a:spcAft>
              <a:buClr>
                <a:schemeClr val="dk2"/>
              </a:buClr>
              <a:buSzPts val="1000"/>
              <a:buNone/>
              <a:defRPr sz="1000"/>
            </a:lvl8pPr>
            <a:lvl9pPr marL="4114800" lvl="8" indent="-228600" algn="l">
              <a:lnSpc>
                <a:spcPct val="94000"/>
              </a:lnSpc>
              <a:spcBef>
                <a:spcPts val="500"/>
              </a:spcBef>
              <a:spcAft>
                <a:spcPts val="200"/>
              </a:spcAft>
              <a:buClr>
                <a:schemeClr val="dk2"/>
              </a:buClr>
              <a:buSzPts val="1000"/>
              <a:buNone/>
              <a:defRPr sz="1000"/>
            </a:lvl9pPr>
          </a:lstStyle>
          <a:p>
            <a:endParaRPr/>
          </a:p>
        </p:txBody>
      </p:sp>
      <p:sp>
        <p:nvSpPr>
          <p:cNvPr id="56" name="Google Shape;56;p44"/>
          <p:cNvSpPr txBox="1">
            <a:spLocks noGrp="1"/>
          </p:cNvSpPr>
          <p:nvPr>
            <p:ph type="dt" idx="10"/>
          </p:nvPr>
        </p:nvSpPr>
        <p:spPr>
          <a:xfrm>
            <a:off x="723902"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44"/>
          <p:cNvSpPr txBox="1">
            <a:spLocks noGrp="1"/>
          </p:cNvSpPr>
          <p:nvPr>
            <p:ph type="ftr" idx="11"/>
          </p:nvPr>
        </p:nvSpPr>
        <p:spPr>
          <a:xfrm>
            <a:off x="2205945" y="6453386"/>
            <a:ext cx="2373675"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44"/>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59" name="Google Shape;59;p44"/>
          <p:cNvSpPr/>
          <p:nvPr/>
        </p:nvSpPr>
        <p:spPr>
          <a:xfrm rot="10800000">
            <a:off x="6030402" y="23958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 name="Google Shape;60;p44"/>
          <p:cNvSpPr/>
          <p:nvPr/>
        </p:nvSpPr>
        <p:spPr>
          <a:xfrm>
            <a:off x="10659421" y="480600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61" name="Google Shape;61;p44"/>
          <p:cNvPicPr preferRelativeResize="0"/>
          <p:nvPr/>
        </p:nvPicPr>
        <p:blipFill rotWithShape="1">
          <a:blip r:embed="rId2">
            <a:alphaModFix/>
          </a:blip>
          <a:srcRect/>
          <a:stretch/>
        </p:blipFill>
        <p:spPr>
          <a:xfrm>
            <a:off x="10650784" y="5570332"/>
            <a:ext cx="1562816" cy="1562072"/>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1_Picture with Caption">
  <p:cSld name="1_Picture with Caption">
    <p:bg>
      <p:bgPr>
        <a:solidFill>
          <a:schemeClr val="lt1"/>
        </a:solidFill>
        <a:effectLst/>
      </p:bgPr>
    </p:bg>
    <p:spTree>
      <p:nvGrpSpPr>
        <p:cNvPr id="1" name="Shape 62"/>
        <p:cNvGrpSpPr/>
        <p:nvPr/>
      </p:nvGrpSpPr>
      <p:grpSpPr>
        <a:xfrm>
          <a:off x="0" y="0"/>
          <a:ext cx="0" cy="0"/>
          <a:chOff x="0" y="0"/>
          <a:chExt cx="0" cy="0"/>
        </a:xfrm>
      </p:grpSpPr>
      <p:sp>
        <p:nvSpPr>
          <p:cNvPr id="63" name="Google Shape;63;p45" title="Background Shape"/>
          <p:cNvSpPr/>
          <p:nvPr/>
        </p:nvSpPr>
        <p:spPr>
          <a:xfrm>
            <a:off x="0" y="376"/>
            <a:ext cx="5303520" cy="6857624"/>
          </a:xfrm>
          <a:prstGeom prst="rect">
            <a:avLst/>
          </a:prstGeom>
          <a:solidFill>
            <a:srgbClr val="101D49"/>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 name="Google Shape;64;p45"/>
          <p:cNvSpPr txBox="1">
            <a:spLocks noGrp="1"/>
          </p:cNvSpPr>
          <p:nvPr>
            <p:ph type="title"/>
          </p:nvPr>
        </p:nvSpPr>
        <p:spPr>
          <a:xfrm>
            <a:off x="723900" y="239584"/>
            <a:ext cx="3855720" cy="2604100"/>
          </a:xfrm>
          <a:prstGeom prst="rect">
            <a:avLst/>
          </a:prstGeom>
          <a:noFill/>
          <a:ln>
            <a:noFill/>
          </a:ln>
        </p:spPr>
        <p:txBody>
          <a:bodyPr spcFirstLastPara="1" wrap="square" lIns="91425" tIns="45700" rIns="91425" bIns="45700" anchor="t" anchorCtr="0">
            <a:normAutofit/>
          </a:bodyPr>
          <a:lstStyle>
            <a:lvl1pPr marR="0" lvl="0" algn="l" rtl="0">
              <a:lnSpc>
                <a:spcPct val="84000"/>
              </a:lnSpc>
              <a:spcBef>
                <a:spcPts val="0"/>
              </a:spcBef>
              <a:spcAft>
                <a:spcPts val="0"/>
              </a:spcAft>
              <a:buClr>
                <a:schemeClr val="lt1"/>
              </a:buClr>
              <a:buSzPts val="4800"/>
              <a:buFont typeface="Calibri"/>
              <a:buNone/>
              <a:defRPr sz="48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65" name="Google Shape;65;p45"/>
          <p:cNvSpPr txBox="1">
            <a:spLocks noGrp="1"/>
          </p:cNvSpPr>
          <p:nvPr>
            <p:ph type="body" idx="1"/>
          </p:nvPr>
        </p:nvSpPr>
        <p:spPr>
          <a:xfrm>
            <a:off x="723900" y="2855968"/>
            <a:ext cx="3855720" cy="3011432"/>
          </a:xfrm>
          <a:prstGeom prst="rect">
            <a:avLst/>
          </a:prstGeom>
          <a:noFill/>
          <a:ln>
            <a:noFill/>
          </a:ln>
        </p:spPr>
        <p:txBody>
          <a:bodyPr spcFirstLastPara="1" wrap="square" lIns="91425" tIns="45700" rIns="91425" bIns="45700" anchor="t" anchorCtr="0">
            <a:normAutofit/>
          </a:bodyPr>
          <a:lstStyle>
            <a:lvl1pPr marL="457200" lvl="0" indent="-228600" algn="l">
              <a:lnSpc>
                <a:spcPct val="113000"/>
              </a:lnSpc>
              <a:spcBef>
                <a:spcPts val="0"/>
              </a:spcBef>
              <a:spcAft>
                <a:spcPts val="0"/>
              </a:spcAft>
              <a:buClr>
                <a:schemeClr val="lt1"/>
              </a:buClr>
              <a:buSzPts val="1600"/>
              <a:buNone/>
              <a:defRPr sz="1600">
                <a:solidFill>
                  <a:schemeClr val="lt1"/>
                </a:solidFill>
                <a:latin typeface="Calibri"/>
                <a:ea typeface="Calibri"/>
                <a:cs typeface="Calibri"/>
                <a:sym typeface="Calibri"/>
              </a:defRPr>
            </a:lvl1pPr>
            <a:lvl2pPr marL="914400" lvl="1" indent="-228600" algn="l">
              <a:lnSpc>
                <a:spcPct val="94000"/>
              </a:lnSpc>
              <a:spcBef>
                <a:spcPts val="1500"/>
              </a:spcBef>
              <a:spcAft>
                <a:spcPts val="0"/>
              </a:spcAft>
              <a:buClr>
                <a:schemeClr val="dk2"/>
              </a:buClr>
              <a:buSzPts val="1400"/>
              <a:buNone/>
              <a:defRPr sz="1400"/>
            </a:lvl2pPr>
            <a:lvl3pPr marL="1371600" lvl="2" indent="-228600" algn="l">
              <a:lnSpc>
                <a:spcPct val="94000"/>
              </a:lnSpc>
              <a:spcBef>
                <a:spcPts val="500"/>
              </a:spcBef>
              <a:spcAft>
                <a:spcPts val="0"/>
              </a:spcAft>
              <a:buClr>
                <a:schemeClr val="dk2"/>
              </a:buClr>
              <a:buSzPts val="1200"/>
              <a:buNone/>
              <a:defRPr sz="1200"/>
            </a:lvl3pPr>
            <a:lvl4pPr marL="1828800" lvl="3" indent="-228600" algn="l">
              <a:lnSpc>
                <a:spcPct val="94000"/>
              </a:lnSpc>
              <a:spcBef>
                <a:spcPts val="500"/>
              </a:spcBef>
              <a:spcAft>
                <a:spcPts val="0"/>
              </a:spcAft>
              <a:buClr>
                <a:schemeClr val="dk2"/>
              </a:buClr>
              <a:buSzPts val="1000"/>
              <a:buNone/>
              <a:defRPr sz="1000"/>
            </a:lvl4pPr>
            <a:lvl5pPr marL="2286000" lvl="4" indent="-228600" algn="l">
              <a:lnSpc>
                <a:spcPct val="94000"/>
              </a:lnSpc>
              <a:spcBef>
                <a:spcPts val="500"/>
              </a:spcBef>
              <a:spcAft>
                <a:spcPts val="0"/>
              </a:spcAft>
              <a:buClr>
                <a:schemeClr val="dk2"/>
              </a:buClr>
              <a:buSzPts val="1000"/>
              <a:buNone/>
              <a:defRPr sz="1000"/>
            </a:lvl5pPr>
            <a:lvl6pPr marL="2743200" lvl="5" indent="-228600" algn="l">
              <a:lnSpc>
                <a:spcPct val="94000"/>
              </a:lnSpc>
              <a:spcBef>
                <a:spcPts val="500"/>
              </a:spcBef>
              <a:spcAft>
                <a:spcPts val="0"/>
              </a:spcAft>
              <a:buClr>
                <a:schemeClr val="dk2"/>
              </a:buClr>
              <a:buSzPts val="1000"/>
              <a:buNone/>
              <a:defRPr sz="1000"/>
            </a:lvl6pPr>
            <a:lvl7pPr marL="3200400" lvl="6" indent="-228600" algn="l">
              <a:lnSpc>
                <a:spcPct val="94000"/>
              </a:lnSpc>
              <a:spcBef>
                <a:spcPts val="500"/>
              </a:spcBef>
              <a:spcAft>
                <a:spcPts val="0"/>
              </a:spcAft>
              <a:buClr>
                <a:schemeClr val="dk2"/>
              </a:buClr>
              <a:buSzPts val="1000"/>
              <a:buNone/>
              <a:defRPr sz="1000"/>
            </a:lvl7pPr>
            <a:lvl8pPr marL="3657600" lvl="7" indent="-228600" algn="l">
              <a:lnSpc>
                <a:spcPct val="94000"/>
              </a:lnSpc>
              <a:spcBef>
                <a:spcPts val="500"/>
              </a:spcBef>
              <a:spcAft>
                <a:spcPts val="0"/>
              </a:spcAft>
              <a:buClr>
                <a:schemeClr val="dk2"/>
              </a:buClr>
              <a:buSzPts val="1000"/>
              <a:buNone/>
              <a:defRPr sz="1000"/>
            </a:lvl8pPr>
            <a:lvl9pPr marL="4114800" lvl="8" indent="-228600" algn="l">
              <a:lnSpc>
                <a:spcPct val="94000"/>
              </a:lnSpc>
              <a:spcBef>
                <a:spcPts val="500"/>
              </a:spcBef>
              <a:spcAft>
                <a:spcPts val="200"/>
              </a:spcAft>
              <a:buClr>
                <a:schemeClr val="dk2"/>
              </a:buClr>
              <a:buSzPts val="1000"/>
              <a:buNone/>
              <a:defRPr sz="1000"/>
            </a:lvl9pPr>
          </a:lstStyle>
          <a:p>
            <a:endParaRPr/>
          </a:p>
        </p:txBody>
      </p:sp>
      <p:sp>
        <p:nvSpPr>
          <p:cNvPr id="66" name="Google Shape;66;p45"/>
          <p:cNvSpPr txBox="1">
            <a:spLocks noGrp="1"/>
          </p:cNvSpPr>
          <p:nvPr>
            <p:ph type="dt" idx="10"/>
          </p:nvPr>
        </p:nvSpPr>
        <p:spPr>
          <a:xfrm>
            <a:off x="723902"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45"/>
          <p:cNvSpPr txBox="1">
            <a:spLocks noGrp="1"/>
          </p:cNvSpPr>
          <p:nvPr>
            <p:ph type="ftr" idx="11"/>
          </p:nvPr>
        </p:nvSpPr>
        <p:spPr>
          <a:xfrm>
            <a:off x="2205945" y="6453386"/>
            <a:ext cx="2373675"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45"/>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rgbClr val="101D49"/>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69" name="Google Shape;69;p45"/>
          <p:cNvSpPr/>
          <p:nvPr/>
        </p:nvSpPr>
        <p:spPr>
          <a:xfrm rot="10800000">
            <a:off x="6030402" y="23958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 name="Google Shape;70;p45"/>
          <p:cNvSpPr/>
          <p:nvPr/>
        </p:nvSpPr>
        <p:spPr>
          <a:xfrm>
            <a:off x="10659421" y="4806008"/>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 name="Google Shape;71;p45"/>
          <p:cNvSpPr txBox="1">
            <a:spLocks noGrp="1"/>
          </p:cNvSpPr>
          <p:nvPr>
            <p:ph type="body" idx="2"/>
          </p:nvPr>
        </p:nvSpPr>
        <p:spPr>
          <a:xfrm>
            <a:off x="6027420" y="256062"/>
            <a:ext cx="5212080" cy="5415873"/>
          </a:xfrm>
          <a:prstGeom prst="rect">
            <a:avLst/>
          </a:prstGeom>
          <a:noFill/>
          <a:ln>
            <a:noFill/>
          </a:ln>
        </p:spPr>
        <p:txBody>
          <a:bodyPr spcFirstLastPara="1" wrap="square" lIns="91425" tIns="45700" rIns="91425" bIns="45700" anchor="t" anchorCtr="0">
            <a:normAutofit/>
          </a:bodyPr>
          <a:lstStyle>
            <a:lvl1pPr marL="457200" lvl="0" indent="-355600" algn="l">
              <a:lnSpc>
                <a:spcPct val="94000"/>
              </a:lnSpc>
              <a:spcBef>
                <a:spcPts val="1000"/>
              </a:spcBef>
              <a:spcAft>
                <a:spcPts val="0"/>
              </a:spcAft>
              <a:buClr>
                <a:schemeClr val="dk2"/>
              </a:buClr>
              <a:buSzPts val="2000"/>
              <a:buChar char="■"/>
              <a:defRPr sz="2000">
                <a:latin typeface="Calibri"/>
                <a:ea typeface="Calibri"/>
                <a:cs typeface="Calibri"/>
                <a:sym typeface="Calibri"/>
              </a:defRPr>
            </a:lvl1pPr>
            <a:lvl2pPr marL="914400" lvl="1" indent="-355600" algn="l">
              <a:lnSpc>
                <a:spcPct val="94000"/>
              </a:lnSpc>
              <a:spcBef>
                <a:spcPts val="500"/>
              </a:spcBef>
              <a:spcAft>
                <a:spcPts val="0"/>
              </a:spcAft>
              <a:buClr>
                <a:schemeClr val="dk2"/>
              </a:buClr>
              <a:buSzPts val="2000"/>
              <a:buChar char="–"/>
              <a:defRPr sz="2000">
                <a:latin typeface="Calibri"/>
                <a:ea typeface="Calibri"/>
                <a:cs typeface="Calibri"/>
                <a:sym typeface="Calibri"/>
              </a:defRPr>
            </a:lvl2pPr>
            <a:lvl3pPr marL="1371600" lvl="2" indent="-342900" algn="l">
              <a:lnSpc>
                <a:spcPct val="94000"/>
              </a:lnSpc>
              <a:spcBef>
                <a:spcPts val="500"/>
              </a:spcBef>
              <a:spcAft>
                <a:spcPts val="0"/>
              </a:spcAft>
              <a:buClr>
                <a:schemeClr val="dk2"/>
              </a:buClr>
              <a:buSzPts val="1800"/>
              <a:buChar char="■"/>
              <a:defRPr sz="1800">
                <a:latin typeface="Calibri"/>
                <a:ea typeface="Calibri"/>
                <a:cs typeface="Calibri"/>
                <a:sym typeface="Calibri"/>
              </a:defRPr>
            </a:lvl3pPr>
            <a:lvl4pPr marL="1828800" lvl="3" indent="-342900" algn="l">
              <a:lnSpc>
                <a:spcPct val="94000"/>
              </a:lnSpc>
              <a:spcBef>
                <a:spcPts val="500"/>
              </a:spcBef>
              <a:spcAft>
                <a:spcPts val="0"/>
              </a:spcAft>
              <a:buClr>
                <a:schemeClr val="dk2"/>
              </a:buClr>
              <a:buSzPts val="1800"/>
              <a:buChar char="–"/>
              <a:defRPr sz="1800">
                <a:latin typeface="Calibri"/>
                <a:ea typeface="Calibri"/>
                <a:cs typeface="Calibri"/>
                <a:sym typeface="Calibri"/>
              </a:defRPr>
            </a:lvl4pPr>
            <a:lvl5pPr marL="2286000" lvl="4" indent="-330200" algn="l">
              <a:lnSpc>
                <a:spcPct val="94000"/>
              </a:lnSpc>
              <a:spcBef>
                <a:spcPts val="500"/>
              </a:spcBef>
              <a:spcAft>
                <a:spcPts val="0"/>
              </a:spcAft>
              <a:buClr>
                <a:schemeClr val="dk2"/>
              </a:buClr>
              <a:buSzPts val="1600"/>
              <a:buChar char="■"/>
              <a:defRPr sz="1600">
                <a:latin typeface="Calibri"/>
                <a:ea typeface="Calibri"/>
                <a:cs typeface="Calibri"/>
                <a:sym typeface="Calibri"/>
              </a:defRPr>
            </a:lvl5pPr>
            <a:lvl6pPr marL="2743200" lvl="5" indent="-330200" algn="l">
              <a:lnSpc>
                <a:spcPct val="94000"/>
              </a:lnSpc>
              <a:spcBef>
                <a:spcPts val="500"/>
              </a:spcBef>
              <a:spcAft>
                <a:spcPts val="0"/>
              </a:spcAft>
              <a:buClr>
                <a:schemeClr val="dk2"/>
              </a:buClr>
              <a:buSzPts val="1600"/>
              <a:buChar char="–"/>
              <a:defRPr sz="1600"/>
            </a:lvl6pPr>
            <a:lvl7pPr marL="3200400" lvl="6" indent="-330200" algn="l">
              <a:lnSpc>
                <a:spcPct val="94000"/>
              </a:lnSpc>
              <a:spcBef>
                <a:spcPts val="500"/>
              </a:spcBef>
              <a:spcAft>
                <a:spcPts val="0"/>
              </a:spcAft>
              <a:buClr>
                <a:schemeClr val="dk2"/>
              </a:buClr>
              <a:buSzPts val="1600"/>
              <a:buChar char="■"/>
              <a:defRPr sz="1600"/>
            </a:lvl7pPr>
            <a:lvl8pPr marL="3657600" lvl="7" indent="-330200" algn="l">
              <a:lnSpc>
                <a:spcPct val="94000"/>
              </a:lnSpc>
              <a:spcBef>
                <a:spcPts val="500"/>
              </a:spcBef>
              <a:spcAft>
                <a:spcPts val="0"/>
              </a:spcAft>
              <a:buClr>
                <a:schemeClr val="dk2"/>
              </a:buClr>
              <a:buSzPts val="1600"/>
              <a:buChar char="–"/>
              <a:defRPr sz="1600"/>
            </a:lvl8pPr>
            <a:lvl9pPr marL="4114800" lvl="8" indent="-330200" algn="l">
              <a:lnSpc>
                <a:spcPct val="94000"/>
              </a:lnSpc>
              <a:spcBef>
                <a:spcPts val="500"/>
              </a:spcBef>
              <a:spcAft>
                <a:spcPts val="200"/>
              </a:spcAft>
              <a:buClr>
                <a:schemeClr val="dk2"/>
              </a:buClr>
              <a:buSzPts val="1600"/>
              <a:buChar char="■"/>
              <a:defRPr sz="1600"/>
            </a:lvl9pPr>
          </a:lstStyle>
          <a:p>
            <a:endParaRPr/>
          </a:p>
        </p:txBody>
      </p:sp>
      <p:pic>
        <p:nvPicPr>
          <p:cNvPr id="72" name="Google Shape;72;p45"/>
          <p:cNvPicPr preferRelativeResize="0"/>
          <p:nvPr/>
        </p:nvPicPr>
        <p:blipFill rotWithShape="1">
          <a:blip r:embed="rId2">
            <a:alphaModFix/>
          </a:blip>
          <a:srcRect/>
          <a:stretch/>
        </p:blipFill>
        <p:spPr>
          <a:xfrm>
            <a:off x="10650784" y="5570332"/>
            <a:ext cx="1562816" cy="1562072"/>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Title Only">
  <p:cSld name="Title Only">
    <p:bg>
      <p:bgPr>
        <a:solidFill>
          <a:srgbClr val="101D49"/>
        </a:solidFill>
        <a:effectLst/>
      </p:bgPr>
    </p:bg>
    <p:spTree>
      <p:nvGrpSpPr>
        <p:cNvPr id="1" name="Shape 73"/>
        <p:cNvGrpSpPr/>
        <p:nvPr/>
      </p:nvGrpSpPr>
      <p:grpSpPr>
        <a:xfrm>
          <a:off x="0" y="0"/>
          <a:ext cx="0" cy="0"/>
          <a:chOff x="0" y="0"/>
          <a:chExt cx="0" cy="0"/>
        </a:xfrm>
      </p:grpSpPr>
      <p:sp>
        <p:nvSpPr>
          <p:cNvPr id="74" name="Google Shape;74;p46"/>
          <p:cNvSpPr/>
          <p:nvPr/>
        </p:nvSpPr>
        <p:spPr>
          <a:xfrm>
            <a:off x="3" y="685804"/>
            <a:ext cx="10972799" cy="1044241"/>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sp>
        <p:nvSpPr>
          <p:cNvPr id="75" name="Google Shape;75;p46"/>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46"/>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46"/>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78" name="Google Shape;78;p46"/>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Libre Franklin"/>
              <a:buNone/>
              <a:defRPr sz="4400" b="1" i="0" u="none" strike="noStrike" cap="none">
                <a:solidFill>
                  <a:srgbClr val="101D49"/>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79" name="Google Shape;79;p46"/>
          <p:cNvPicPr preferRelativeResize="0"/>
          <p:nvPr/>
        </p:nvPicPr>
        <p:blipFill rotWithShape="1">
          <a:blip r:embed="rId2">
            <a:alphaModFix/>
          </a:blip>
          <a:srcRect/>
          <a:stretch/>
        </p:blipFill>
        <p:spPr>
          <a:xfrm>
            <a:off x="10206853" y="5620408"/>
            <a:ext cx="1985147" cy="95196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1_Title Only">
  <p:cSld name="1_Title Only">
    <p:bg>
      <p:bgPr>
        <a:solidFill>
          <a:srgbClr val="101D49"/>
        </a:solidFill>
        <a:effectLst/>
      </p:bgPr>
    </p:bg>
    <p:spTree>
      <p:nvGrpSpPr>
        <p:cNvPr id="1" name="Shape 80"/>
        <p:cNvGrpSpPr/>
        <p:nvPr/>
      </p:nvGrpSpPr>
      <p:grpSpPr>
        <a:xfrm>
          <a:off x="0" y="0"/>
          <a:ext cx="0" cy="0"/>
          <a:chOff x="0" y="0"/>
          <a:chExt cx="0" cy="0"/>
        </a:xfrm>
      </p:grpSpPr>
      <p:sp>
        <p:nvSpPr>
          <p:cNvPr id="81" name="Google Shape;81;p47"/>
          <p:cNvSpPr/>
          <p:nvPr/>
        </p:nvSpPr>
        <p:spPr>
          <a:xfrm>
            <a:off x="3" y="685804"/>
            <a:ext cx="10972799" cy="1044241"/>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sp>
        <p:nvSpPr>
          <p:cNvPr id="82" name="Google Shape;82;p47"/>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47"/>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47"/>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85" name="Google Shape;85;p47"/>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Libre Franklin"/>
              <a:buNone/>
              <a:defRPr sz="4400" b="1" i="0" u="none" strike="noStrike" cap="none">
                <a:solidFill>
                  <a:srgbClr val="101D49"/>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pic>
        <p:nvPicPr>
          <p:cNvPr id="86" name="Google Shape;86;p47"/>
          <p:cNvPicPr preferRelativeResize="0"/>
          <p:nvPr/>
        </p:nvPicPr>
        <p:blipFill rotWithShape="1">
          <a:blip r:embed="rId2">
            <a:alphaModFix/>
          </a:blip>
          <a:srcRect/>
          <a:stretch/>
        </p:blipFill>
        <p:spPr>
          <a:xfrm>
            <a:off x="1326995" y="2124299"/>
            <a:ext cx="1171639" cy="1171639"/>
          </a:xfrm>
          <a:prstGeom prst="rect">
            <a:avLst/>
          </a:prstGeom>
          <a:noFill/>
          <a:ln>
            <a:noFill/>
          </a:ln>
        </p:spPr>
      </p:pic>
      <p:pic>
        <p:nvPicPr>
          <p:cNvPr id="87" name="Google Shape;87;p47"/>
          <p:cNvPicPr preferRelativeResize="0"/>
          <p:nvPr/>
        </p:nvPicPr>
        <p:blipFill rotWithShape="1">
          <a:blip r:embed="rId3">
            <a:alphaModFix/>
          </a:blip>
          <a:srcRect/>
          <a:stretch/>
        </p:blipFill>
        <p:spPr>
          <a:xfrm>
            <a:off x="3176775" y="2031578"/>
            <a:ext cx="1329564" cy="1357072"/>
          </a:xfrm>
          <a:prstGeom prst="rect">
            <a:avLst/>
          </a:prstGeom>
          <a:noFill/>
          <a:ln>
            <a:noFill/>
          </a:ln>
        </p:spPr>
      </p:pic>
      <p:pic>
        <p:nvPicPr>
          <p:cNvPr id="88" name="Google Shape;88;p47"/>
          <p:cNvPicPr preferRelativeResize="0"/>
          <p:nvPr/>
        </p:nvPicPr>
        <p:blipFill rotWithShape="1">
          <a:blip r:embed="rId4">
            <a:alphaModFix/>
          </a:blip>
          <a:srcRect/>
          <a:stretch/>
        </p:blipFill>
        <p:spPr>
          <a:xfrm>
            <a:off x="4773572" y="1673400"/>
            <a:ext cx="2073435" cy="2073435"/>
          </a:xfrm>
          <a:prstGeom prst="rect">
            <a:avLst/>
          </a:prstGeom>
          <a:noFill/>
          <a:ln>
            <a:noFill/>
          </a:ln>
        </p:spPr>
      </p:pic>
      <p:pic>
        <p:nvPicPr>
          <p:cNvPr id="89" name="Google Shape;89;p47"/>
          <p:cNvPicPr preferRelativeResize="0"/>
          <p:nvPr/>
        </p:nvPicPr>
        <p:blipFill rotWithShape="1">
          <a:blip r:embed="rId5">
            <a:alphaModFix/>
          </a:blip>
          <a:srcRect l="42370" t="69524" r="38265"/>
          <a:stretch/>
        </p:blipFill>
        <p:spPr>
          <a:xfrm>
            <a:off x="9363605" y="2124299"/>
            <a:ext cx="885371" cy="1393379"/>
          </a:xfrm>
          <a:prstGeom prst="rect">
            <a:avLst/>
          </a:prstGeom>
          <a:noFill/>
          <a:ln>
            <a:noFill/>
          </a:ln>
        </p:spPr>
      </p:pic>
      <p:pic>
        <p:nvPicPr>
          <p:cNvPr id="90" name="Google Shape;90;p47"/>
          <p:cNvPicPr preferRelativeResize="0"/>
          <p:nvPr/>
        </p:nvPicPr>
        <p:blipFill rotWithShape="1">
          <a:blip r:embed="rId6">
            <a:alphaModFix/>
          </a:blip>
          <a:srcRect l="2426" t="35124" r="49320" b="29955"/>
          <a:stretch/>
        </p:blipFill>
        <p:spPr>
          <a:xfrm>
            <a:off x="7034884" y="2237877"/>
            <a:ext cx="1595944" cy="1154959"/>
          </a:xfrm>
          <a:prstGeom prst="rect">
            <a:avLst/>
          </a:prstGeom>
          <a:noFill/>
          <a:ln>
            <a:noFill/>
          </a:ln>
        </p:spPr>
      </p:pic>
      <p:sp>
        <p:nvSpPr>
          <p:cNvPr id="91" name="Google Shape;91;p47"/>
          <p:cNvSpPr txBox="1">
            <a:spLocks noGrp="1"/>
          </p:cNvSpPr>
          <p:nvPr>
            <p:ph type="body" idx="1"/>
          </p:nvPr>
        </p:nvSpPr>
        <p:spPr>
          <a:xfrm>
            <a:off x="1114301"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92" name="Google Shape;92;p47"/>
          <p:cNvSpPr txBox="1">
            <a:spLocks noGrp="1"/>
          </p:cNvSpPr>
          <p:nvPr>
            <p:ph type="body" idx="2"/>
          </p:nvPr>
        </p:nvSpPr>
        <p:spPr>
          <a:xfrm>
            <a:off x="3042537" y="3641018"/>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93" name="Google Shape;93;p47"/>
          <p:cNvSpPr txBox="1">
            <a:spLocks noGrp="1"/>
          </p:cNvSpPr>
          <p:nvPr>
            <p:ph type="body" idx="3"/>
          </p:nvPr>
        </p:nvSpPr>
        <p:spPr>
          <a:xfrm>
            <a:off x="5039117"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94" name="Google Shape;94;p47"/>
          <p:cNvSpPr txBox="1">
            <a:spLocks noGrp="1"/>
          </p:cNvSpPr>
          <p:nvPr>
            <p:ph type="body" idx="4"/>
          </p:nvPr>
        </p:nvSpPr>
        <p:spPr>
          <a:xfrm>
            <a:off x="7033806"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95" name="Google Shape;95;p47"/>
          <p:cNvSpPr txBox="1">
            <a:spLocks noGrp="1"/>
          </p:cNvSpPr>
          <p:nvPr>
            <p:ph type="body" idx="5"/>
          </p:nvPr>
        </p:nvSpPr>
        <p:spPr>
          <a:xfrm>
            <a:off x="9007778" y="3640624"/>
            <a:ext cx="1597025" cy="2467685"/>
          </a:xfrm>
          <a:prstGeom prst="rect">
            <a:avLst/>
          </a:prstGeom>
          <a:noFill/>
          <a:ln>
            <a:noFill/>
          </a:ln>
        </p:spPr>
        <p:txBody>
          <a:bodyPr spcFirstLastPara="1" wrap="square" lIns="91425" tIns="45700" rIns="91425" bIns="45700" anchor="t" anchorCtr="0">
            <a:normAutofit/>
          </a:bodyPr>
          <a:lstStyle>
            <a:lvl1pPr marL="457200" lvl="0" indent="-228600" algn="l">
              <a:lnSpc>
                <a:spcPct val="94000"/>
              </a:lnSpc>
              <a:spcBef>
                <a:spcPts val="1000"/>
              </a:spcBef>
              <a:spcAft>
                <a:spcPts val="0"/>
              </a:spcAft>
              <a:buClr>
                <a:schemeClr val="lt1"/>
              </a:buClr>
              <a:buSzPts val="2400"/>
              <a:buNone/>
              <a:defRPr sz="2400">
                <a:solidFill>
                  <a:schemeClr val="lt1"/>
                </a:solidFill>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pic>
        <p:nvPicPr>
          <p:cNvPr id="96" name="Google Shape;96;p47"/>
          <p:cNvPicPr preferRelativeResize="0"/>
          <p:nvPr/>
        </p:nvPicPr>
        <p:blipFill rotWithShape="1">
          <a:blip r:embed="rId7">
            <a:alphaModFix/>
          </a:blip>
          <a:srcRect/>
          <a:stretch/>
        </p:blipFill>
        <p:spPr>
          <a:xfrm>
            <a:off x="10206853" y="5620408"/>
            <a:ext cx="1985147" cy="95196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Title and Content">
  <p:cSld name="Title and Content">
    <p:bg>
      <p:bgPr>
        <a:solidFill>
          <a:srgbClr val="101D49"/>
        </a:solidFill>
        <a:effectLst/>
      </p:bgPr>
    </p:bg>
    <p:spTree>
      <p:nvGrpSpPr>
        <p:cNvPr id="1" name="Shape 107"/>
        <p:cNvGrpSpPr/>
        <p:nvPr/>
      </p:nvGrpSpPr>
      <p:grpSpPr>
        <a:xfrm>
          <a:off x="0" y="0"/>
          <a:ext cx="0" cy="0"/>
          <a:chOff x="0" y="0"/>
          <a:chExt cx="0" cy="0"/>
        </a:xfrm>
      </p:grpSpPr>
      <p:sp>
        <p:nvSpPr>
          <p:cNvPr id="108" name="Google Shape;108;g1ee8d01f392_2_34"/>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sp>
        <p:nvSpPr>
          <p:cNvPr id="109" name="Google Shape;109;g1ee8d01f392_2_34"/>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lvl1pPr marR="0" lvl="0" algn="l" rtl="0">
              <a:lnSpc>
                <a:spcPct val="89000"/>
              </a:lnSpc>
              <a:spcBef>
                <a:spcPts val="0"/>
              </a:spcBef>
              <a:spcAft>
                <a:spcPts val="0"/>
              </a:spcAft>
              <a:buClr>
                <a:srgbClr val="101D49"/>
              </a:buClr>
              <a:buSzPts val="4400"/>
              <a:buFont typeface="Libre Franklin"/>
              <a:buNone/>
              <a:defRPr sz="4400" b="1" i="0" u="none" strike="noStrike" cap="none">
                <a:solidFill>
                  <a:srgbClr val="101D49"/>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0" name="Google Shape;110;g1ee8d01f392_2_34"/>
          <p:cNvSpPr txBox="1">
            <a:spLocks noGrp="1"/>
          </p:cNvSpPr>
          <p:nvPr>
            <p:ph type="body" idx="1"/>
          </p:nvPr>
        </p:nvSpPr>
        <p:spPr>
          <a:xfrm>
            <a:off x="1371600" y="2286004"/>
            <a:ext cx="9601200" cy="2900191"/>
          </a:xfrm>
          <a:prstGeom prst="rect">
            <a:avLst/>
          </a:prstGeom>
          <a:noFill/>
          <a:ln>
            <a:noFill/>
          </a:ln>
        </p:spPr>
        <p:txBody>
          <a:bodyPr spcFirstLastPara="1" wrap="square" lIns="91425" tIns="45700" rIns="91425" bIns="45700" anchor="t" anchorCtr="0">
            <a:normAutofit/>
          </a:bodyPr>
          <a:lstStyle>
            <a:lvl1pPr marL="457200" lvl="0" indent="-342900" algn="l">
              <a:lnSpc>
                <a:spcPct val="94000"/>
              </a:lnSpc>
              <a:spcBef>
                <a:spcPts val="1000"/>
              </a:spcBef>
              <a:spcAft>
                <a:spcPts val="0"/>
              </a:spcAft>
              <a:buClr>
                <a:schemeClr val="dk2"/>
              </a:buClr>
              <a:buSzPts val="1800"/>
              <a:buChar char="■"/>
              <a:defRPr/>
            </a:lvl1pPr>
            <a:lvl2pPr marL="914400" lvl="1" indent="-342900" algn="l">
              <a:lnSpc>
                <a:spcPct val="94000"/>
              </a:lnSpc>
              <a:spcBef>
                <a:spcPts val="500"/>
              </a:spcBef>
              <a:spcAft>
                <a:spcPts val="0"/>
              </a:spcAft>
              <a:buClr>
                <a:schemeClr val="dk2"/>
              </a:buClr>
              <a:buSzPts val="1800"/>
              <a:buChar char="–"/>
              <a:defRPr/>
            </a:lvl2pPr>
            <a:lvl3pPr marL="1371600" lvl="2" indent="-342900" algn="l">
              <a:lnSpc>
                <a:spcPct val="94000"/>
              </a:lnSpc>
              <a:spcBef>
                <a:spcPts val="500"/>
              </a:spcBef>
              <a:spcAft>
                <a:spcPts val="0"/>
              </a:spcAft>
              <a:buClr>
                <a:schemeClr val="dk2"/>
              </a:buClr>
              <a:buSzPts val="1800"/>
              <a:buChar char="■"/>
              <a:defRPr/>
            </a:lvl3pPr>
            <a:lvl4pPr marL="1828800" lvl="3" indent="-342900" algn="l">
              <a:lnSpc>
                <a:spcPct val="94000"/>
              </a:lnSpc>
              <a:spcBef>
                <a:spcPts val="500"/>
              </a:spcBef>
              <a:spcAft>
                <a:spcPts val="0"/>
              </a:spcAft>
              <a:buClr>
                <a:schemeClr val="dk2"/>
              </a:buClr>
              <a:buSzPts val="1800"/>
              <a:buChar char="–"/>
              <a:defRPr/>
            </a:lvl4pPr>
            <a:lvl5pPr marL="2286000" lvl="4" indent="-342900" algn="l">
              <a:lnSpc>
                <a:spcPct val="94000"/>
              </a:lnSpc>
              <a:spcBef>
                <a:spcPts val="500"/>
              </a:spcBef>
              <a:spcAft>
                <a:spcPts val="0"/>
              </a:spcAft>
              <a:buClr>
                <a:schemeClr val="dk2"/>
              </a:buClr>
              <a:buSzPts val="1800"/>
              <a:buChar char="■"/>
              <a:defRPr/>
            </a:lvl5pPr>
            <a:lvl6pPr marL="2743200" lvl="5" indent="-342900" algn="l">
              <a:lnSpc>
                <a:spcPct val="94000"/>
              </a:lnSpc>
              <a:spcBef>
                <a:spcPts val="500"/>
              </a:spcBef>
              <a:spcAft>
                <a:spcPts val="0"/>
              </a:spcAft>
              <a:buClr>
                <a:schemeClr val="dk2"/>
              </a:buClr>
              <a:buSzPts val="1800"/>
              <a:buChar char="–"/>
              <a:defRPr/>
            </a:lvl6pPr>
            <a:lvl7pPr marL="3200400" lvl="6" indent="-342900" algn="l">
              <a:lnSpc>
                <a:spcPct val="94000"/>
              </a:lnSpc>
              <a:spcBef>
                <a:spcPts val="500"/>
              </a:spcBef>
              <a:spcAft>
                <a:spcPts val="0"/>
              </a:spcAft>
              <a:buClr>
                <a:schemeClr val="dk2"/>
              </a:buClr>
              <a:buSzPts val="1800"/>
              <a:buChar char="■"/>
              <a:defRPr/>
            </a:lvl7pPr>
            <a:lvl8pPr marL="3657600" lvl="7" indent="-342900" algn="l">
              <a:lnSpc>
                <a:spcPct val="94000"/>
              </a:lnSpc>
              <a:spcBef>
                <a:spcPts val="500"/>
              </a:spcBef>
              <a:spcAft>
                <a:spcPts val="0"/>
              </a:spcAft>
              <a:buClr>
                <a:schemeClr val="dk2"/>
              </a:buClr>
              <a:buSzPts val="1800"/>
              <a:buChar char="–"/>
              <a:defRPr/>
            </a:lvl8pPr>
            <a:lvl9pPr marL="4114800" lvl="8" indent="-342900" algn="l">
              <a:lnSpc>
                <a:spcPct val="94000"/>
              </a:lnSpc>
              <a:spcBef>
                <a:spcPts val="500"/>
              </a:spcBef>
              <a:spcAft>
                <a:spcPts val="200"/>
              </a:spcAft>
              <a:buClr>
                <a:schemeClr val="dk2"/>
              </a:buClr>
              <a:buSzPts val="1800"/>
              <a:buChar char="■"/>
              <a:defRPr/>
            </a:lvl9pPr>
          </a:lstStyle>
          <a:p>
            <a:endParaRPr/>
          </a:p>
        </p:txBody>
      </p:sp>
      <p:sp>
        <p:nvSpPr>
          <p:cNvPr id="111" name="Google Shape;111;g1ee8d01f392_2_34"/>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2" name="Google Shape;112;g1ee8d01f392_2_34"/>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3" name="Google Shape;113;g1ee8d01f392_2_34"/>
          <p:cNvSpPr/>
          <p:nvPr/>
        </p:nvSpPr>
        <p:spPr>
          <a:xfrm rot="10800000">
            <a:off x="1113173" y="591262"/>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 name="Google Shape;114;g1ee8d01f392_2_34"/>
          <p:cNvSpPr/>
          <p:nvPr/>
        </p:nvSpPr>
        <p:spPr>
          <a:xfrm>
            <a:off x="10587818" y="1034724"/>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 name="Google Shape;115;g1ee8d01f392_2_34"/>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pic>
        <p:nvPicPr>
          <p:cNvPr id="116" name="Google Shape;116;g1ee8d01f392_2_34"/>
          <p:cNvPicPr preferRelativeResize="0"/>
          <p:nvPr/>
        </p:nvPicPr>
        <p:blipFill rotWithShape="1">
          <a:blip r:embed="rId2">
            <a:alphaModFix/>
          </a:blip>
          <a:srcRect/>
          <a:stretch/>
        </p:blipFill>
        <p:spPr>
          <a:xfrm>
            <a:off x="10377555" y="5226795"/>
            <a:ext cx="1562816" cy="1562072"/>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bg>
      <p:bgPr>
        <a:solidFill>
          <a:srgbClr val="101D49"/>
        </a:solidFill>
        <a:effectLst/>
      </p:bgPr>
    </p:bg>
    <p:spTree>
      <p:nvGrpSpPr>
        <p:cNvPr id="1" name="Shape 117"/>
        <p:cNvGrpSpPr/>
        <p:nvPr/>
      </p:nvGrpSpPr>
      <p:grpSpPr>
        <a:xfrm>
          <a:off x="0" y="0"/>
          <a:ext cx="0" cy="0"/>
          <a:chOff x="0" y="0"/>
          <a:chExt cx="0" cy="0"/>
        </a:xfrm>
      </p:grpSpPr>
      <p:sp>
        <p:nvSpPr>
          <p:cNvPr id="118" name="Google Shape;118;g1ee8d01f392_2_10"/>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sp>
        <p:nvSpPr>
          <p:cNvPr id="119" name="Google Shape;119;g1ee8d01f392_2_10"/>
          <p:cNvSpPr txBox="1">
            <a:spLocks noGrp="1"/>
          </p:cNvSpPr>
          <p:nvPr>
            <p:ph type="ctrTitle"/>
          </p:nvPr>
        </p:nvSpPr>
        <p:spPr>
          <a:xfrm>
            <a:off x="1915128" y="1788454"/>
            <a:ext cx="8361229" cy="2098226"/>
          </a:xfrm>
          <a:prstGeom prst="rect">
            <a:avLst/>
          </a:prstGeom>
          <a:noFill/>
          <a:ln>
            <a:noFill/>
          </a:ln>
        </p:spPr>
        <p:txBody>
          <a:bodyPr spcFirstLastPara="1" wrap="square" lIns="91425" tIns="45700" rIns="91425" bIns="45700" anchor="b" anchorCtr="0">
            <a:noAutofit/>
          </a:bodyPr>
          <a:lstStyle>
            <a:lvl1pPr marR="0" lvl="0" algn="ctr" rtl="0">
              <a:lnSpc>
                <a:spcPct val="89000"/>
              </a:lnSpc>
              <a:spcBef>
                <a:spcPts val="0"/>
              </a:spcBef>
              <a:spcAft>
                <a:spcPts val="0"/>
              </a:spcAft>
              <a:buClr>
                <a:srgbClr val="101D49"/>
              </a:buClr>
              <a:buSzPts val="7200"/>
              <a:buFont typeface="Libre Franklin"/>
              <a:buNone/>
              <a:defRPr sz="7200" b="0" i="0" u="none" strike="noStrike" cap="none">
                <a:solidFill>
                  <a:srgbClr val="101D49"/>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20" name="Google Shape;120;g1ee8d01f392_2_10"/>
          <p:cNvSpPr txBox="1">
            <a:spLocks noGrp="1"/>
          </p:cNvSpPr>
          <p:nvPr>
            <p:ph type="subTitle" idx="1"/>
          </p:nvPr>
        </p:nvSpPr>
        <p:spPr>
          <a:xfrm>
            <a:off x="2679909" y="3956283"/>
            <a:ext cx="6831673" cy="1086237"/>
          </a:xfrm>
          <a:prstGeom prst="rect">
            <a:avLst/>
          </a:prstGeom>
          <a:noFill/>
          <a:ln>
            <a:noFill/>
          </a:ln>
        </p:spPr>
        <p:txBody>
          <a:bodyPr spcFirstLastPara="1" wrap="square" lIns="91425" tIns="45700" rIns="91425" bIns="45700" anchor="t" anchorCtr="0">
            <a:normAutofit/>
          </a:bodyPr>
          <a:lstStyle>
            <a:lvl1pPr lvl="0" algn="ctr">
              <a:lnSpc>
                <a:spcPct val="112000"/>
              </a:lnSpc>
              <a:spcBef>
                <a:spcPts val="0"/>
              </a:spcBef>
              <a:spcAft>
                <a:spcPts val="0"/>
              </a:spcAft>
              <a:buClr>
                <a:srgbClr val="FFB718"/>
              </a:buClr>
              <a:buSzPts val="2300"/>
              <a:buNone/>
              <a:defRPr sz="2300" b="1">
                <a:solidFill>
                  <a:srgbClr val="FFB718"/>
                </a:solidFill>
              </a:defRPr>
            </a:lvl1pPr>
            <a:lvl2pPr lvl="1" algn="ctr">
              <a:lnSpc>
                <a:spcPct val="94000"/>
              </a:lnSpc>
              <a:spcBef>
                <a:spcPts val="500"/>
              </a:spcBef>
              <a:spcAft>
                <a:spcPts val="0"/>
              </a:spcAft>
              <a:buClr>
                <a:schemeClr val="dk2"/>
              </a:buClr>
              <a:buSzPts val="2000"/>
              <a:buNone/>
              <a:defRPr sz="2000"/>
            </a:lvl2pPr>
            <a:lvl3pPr lvl="2" algn="ctr">
              <a:lnSpc>
                <a:spcPct val="94000"/>
              </a:lnSpc>
              <a:spcBef>
                <a:spcPts val="500"/>
              </a:spcBef>
              <a:spcAft>
                <a:spcPts val="0"/>
              </a:spcAft>
              <a:buClr>
                <a:schemeClr val="dk2"/>
              </a:buClr>
              <a:buSzPts val="1800"/>
              <a:buNone/>
              <a:defRPr sz="1800"/>
            </a:lvl3pPr>
            <a:lvl4pPr lvl="3" algn="ctr">
              <a:lnSpc>
                <a:spcPct val="94000"/>
              </a:lnSpc>
              <a:spcBef>
                <a:spcPts val="500"/>
              </a:spcBef>
              <a:spcAft>
                <a:spcPts val="0"/>
              </a:spcAft>
              <a:buClr>
                <a:schemeClr val="dk2"/>
              </a:buClr>
              <a:buSzPts val="1600"/>
              <a:buNone/>
              <a:defRPr sz="1600"/>
            </a:lvl4pPr>
            <a:lvl5pPr lvl="4" algn="ctr">
              <a:lnSpc>
                <a:spcPct val="94000"/>
              </a:lnSpc>
              <a:spcBef>
                <a:spcPts val="500"/>
              </a:spcBef>
              <a:spcAft>
                <a:spcPts val="0"/>
              </a:spcAft>
              <a:buClr>
                <a:schemeClr val="dk2"/>
              </a:buClr>
              <a:buSzPts val="1600"/>
              <a:buNone/>
              <a:defRPr sz="1600"/>
            </a:lvl5pPr>
            <a:lvl6pPr lvl="5" algn="ctr">
              <a:lnSpc>
                <a:spcPct val="94000"/>
              </a:lnSpc>
              <a:spcBef>
                <a:spcPts val="500"/>
              </a:spcBef>
              <a:spcAft>
                <a:spcPts val="0"/>
              </a:spcAft>
              <a:buClr>
                <a:schemeClr val="dk2"/>
              </a:buClr>
              <a:buSzPts val="1600"/>
              <a:buNone/>
              <a:defRPr sz="1600"/>
            </a:lvl6pPr>
            <a:lvl7pPr lvl="6" algn="ctr">
              <a:lnSpc>
                <a:spcPct val="94000"/>
              </a:lnSpc>
              <a:spcBef>
                <a:spcPts val="500"/>
              </a:spcBef>
              <a:spcAft>
                <a:spcPts val="0"/>
              </a:spcAft>
              <a:buClr>
                <a:schemeClr val="dk2"/>
              </a:buClr>
              <a:buSzPts val="1600"/>
              <a:buNone/>
              <a:defRPr sz="1600"/>
            </a:lvl7pPr>
            <a:lvl8pPr lvl="7" algn="ctr">
              <a:lnSpc>
                <a:spcPct val="94000"/>
              </a:lnSpc>
              <a:spcBef>
                <a:spcPts val="500"/>
              </a:spcBef>
              <a:spcAft>
                <a:spcPts val="0"/>
              </a:spcAft>
              <a:buClr>
                <a:schemeClr val="dk2"/>
              </a:buClr>
              <a:buSzPts val="1600"/>
              <a:buNone/>
              <a:defRPr sz="1600"/>
            </a:lvl8pPr>
            <a:lvl9pPr lvl="8" algn="ctr">
              <a:lnSpc>
                <a:spcPct val="94000"/>
              </a:lnSpc>
              <a:spcBef>
                <a:spcPts val="500"/>
              </a:spcBef>
              <a:spcAft>
                <a:spcPts val="200"/>
              </a:spcAft>
              <a:buClr>
                <a:schemeClr val="dk2"/>
              </a:buClr>
              <a:buSzPts val="1600"/>
              <a:buNone/>
              <a:defRPr sz="1600"/>
            </a:lvl9pPr>
          </a:lstStyle>
          <a:p>
            <a:endParaRPr/>
          </a:p>
        </p:txBody>
      </p:sp>
      <p:sp>
        <p:nvSpPr>
          <p:cNvPr id="121" name="Google Shape;121;g1ee8d01f392_2_10"/>
          <p:cNvSpPr txBox="1">
            <a:spLocks noGrp="1"/>
          </p:cNvSpPr>
          <p:nvPr>
            <p:ph type="dt" idx="10"/>
          </p:nvPr>
        </p:nvSpPr>
        <p:spPr>
          <a:xfrm>
            <a:off x="752859" y="6453386"/>
            <a:ext cx="1607944" cy="404614"/>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2" name="Google Shape;122;g1ee8d01f392_2_10"/>
          <p:cNvSpPr txBox="1">
            <a:spLocks noGrp="1"/>
          </p:cNvSpPr>
          <p:nvPr>
            <p:ph type="ftr" idx="11"/>
          </p:nvPr>
        </p:nvSpPr>
        <p:spPr>
          <a:xfrm>
            <a:off x="2584057" y="6453386"/>
            <a:ext cx="7023377" cy="404614"/>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3" name="Google Shape;123;g1ee8d01f392_2_10"/>
          <p:cNvSpPr txBox="1">
            <a:spLocks noGrp="1"/>
          </p:cNvSpPr>
          <p:nvPr>
            <p:ph type="sldNum" idx="12"/>
          </p:nvPr>
        </p:nvSpPr>
        <p:spPr>
          <a:xfrm>
            <a:off x="9830683" y="6453386"/>
            <a:ext cx="1596292" cy="404614"/>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1pPr>
            <a:lvl2pPr marL="0" marR="0" lvl="1"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2pPr>
            <a:lvl3pPr marL="0" marR="0" lvl="2"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3pPr>
            <a:lvl4pPr marL="0" marR="0" lvl="3"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4pPr>
            <a:lvl5pPr marL="0" marR="0" lvl="4"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5pPr>
            <a:lvl6pPr marL="0" marR="0" lvl="5"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6pPr>
            <a:lvl7pPr marL="0" marR="0" lvl="6"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7pPr>
            <a:lvl8pPr marL="0" marR="0" lvl="7"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8pPr>
            <a:lvl9pPr marL="0" marR="0" lvl="8" indent="0" algn="l">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grpSp>
        <p:nvGrpSpPr>
          <p:cNvPr id="124" name="Google Shape;124;g1ee8d01f392_2_10"/>
          <p:cNvGrpSpPr/>
          <p:nvPr/>
        </p:nvGrpSpPr>
        <p:grpSpPr>
          <a:xfrm>
            <a:off x="752860" y="744473"/>
            <a:ext cx="10674117" cy="5349671"/>
            <a:chOff x="752858" y="744469"/>
            <a:chExt cx="10674117" cy="5349671"/>
          </a:xfrm>
        </p:grpSpPr>
        <p:sp>
          <p:nvSpPr>
            <p:cNvPr id="125" name="Google Shape;125;g1ee8d01f392_2_10"/>
            <p:cNvSpPr/>
            <p:nvPr/>
          </p:nvSpPr>
          <p:spPr>
            <a:xfrm>
              <a:off x="8151962" y="1685652"/>
              <a:ext cx="3275013" cy="4408488"/>
            </a:xfrm>
            <a:custGeom>
              <a:avLst/>
              <a:gdLst/>
              <a:ahLst/>
              <a:cxnLst/>
              <a:rect l="l" t="t" r="r" b="b"/>
              <a:pathLst>
                <a:path w="10000" h="10000" extrusionOk="0">
                  <a:moveTo>
                    <a:pt x="8761" y="0"/>
                  </a:moveTo>
                  <a:lnTo>
                    <a:pt x="10000" y="0"/>
                  </a:lnTo>
                  <a:lnTo>
                    <a:pt x="10000" y="10000"/>
                  </a:lnTo>
                  <a:lnTo>
                    <a:pt x="0" y="10000"/>
                  </a:lnTo>
                  <a:lnTo>
                    <a:pt x="0" y="9126"/>
                  </a:lnTo>
                  <a:lnTo>
                    <a:pt x="8761" y="9127"/>
                  </a:lnTo>
                  <a:lnTo>
                    <a:pt x="8761" y="0"/>
                  </a:lnTo>
                  <a:close/>
                </a:path>
              </a:pathLst>
            </a:custGeom>
            <a:solidFill>
              <a:srgbClr val="FFB718"/>
            </a:solidFill>
            <a:ln>
              <a:noFill/>
            </a:ln>
          </p:spPr>
        </p:sp>
        <p:sp>
          <p:nvSpPr>
            <p:cNvPr id="126" name="Google Shape;126;g1ee8d01f392_2_10"/>
            <p:cNvSpPr/>
            <p:nvPr/>
          </p:nvSpPr>
          <p:spPr>
            <a:xfrm rot="10800000">
              <a:off x="752858" y="744469"/>
              <a:ext cx="3275668" cy="4408488"/>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pic>
        <p:nvPicPr>
          <p:cNvPr id="127" name="Google Shape;127;g1ee8d01f392_2_10"/>
          <p:cNvPicPr preferRelativeResize="0"/>
          <p:nvPr/>
        </p:nvPicPr>
        <p:blipFill rotWithShape="1">
          <a:blip r:embed="rId2">
            <a:alphaModFix/>
          </a:blip>
          <a:srcRect/>
          <a:stretch/>
        </p:blipFill>
        <p:spPr>
          <a:xfrm>
            <a:off x="8610148" y="3655952"/>
            <a:ext cx="2358640" cy="2357518"/>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4" Type="http://schemas.openxmlformats.org/officeDocument/2006/relationships/slideLayout" Target="../slideLayouts/slideLayout11.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Shape 9"/>
        <p:cNvGrpSpPr/>
        <p:nvPr/>
      </p:nvGrpSpPr>
      <p:grpSpPr>
        <a:xfrm>
          <a:off x="0" y="0"/>
          <a:ext cx="0" cy="0"/>
          <a:chOff x="0" y="0"/>
          <a:chExt cx="0" cy="0"/>
        </a:xfrm>
      </p:grpSpPr>
      <p:sp>
        <p:nvSpPr>
          <p:cNvPr id="10" name="Google Shape;10;p40"/>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11" name="Google Shape;11;p40"/>
          <p:cNvSpPr txBox="1">
            <a:spLocks noGrp="1"/>
          </p:cNvSpPr>
          <p:nvPr>
            <p:ph type="body" idx="1"/>
          </p:nvPr>
        </p:nvSpPr>
        <p:spPr>
          <a:xfrm>
            <a:off x="1371600" y="2286000"/>
            <a:ext cx="9601200" cy="3581400"/>
          </a:xfrm>
          <a:prstGeom prst="rect">
            <a:avLst/>
          </a:prstGeom>
          <a:noFill/>
          <a:ln>
            <a:noFill/>
          </a:ln>
        </p:spPr>
        <p:txBody>
          <a:bodyPr spcFirstLastPara="1" wrap="square" lIns="91425" tIns="45700" rIns="91425" bIns="45700" anchor="t" anchorCtr="0">
            <a:normAutofit/>
          </a:bodyPr>
          <a:lstStyle>
            <a:lvl1pPr marL="457200" marR="0" lvl="0" indent="-355600" algn="l" rtl="0">
              <a:lnSpc>
                <a:spcPct val="94000"/>
              </a:lnSpc>
              <a:spcBef>
                <a:spcPts val="1000"/>
              </a:spcBef>
              <a:spcAft>
                <a:spcPts val="0"/>
              </a:spcAft>
              <a:buClr>
                <a:schemeClr val="dk2"/>
              </a:buClr>
              <a:buSzPts val="2000"/>
              <a:buFont typeface="Libre Franklin"/>
              <a:buChar char="■"/>
              <a:defRPr sz="2000" b="0" i="0" u="none" strike="noStrike" cap="none">
                <a:solidFill>
                  <a:schemeClr val="dk2"/>
                </a:solidFill>
                <a:latin typeface="Calibri"/>
                <a:ea typeface="Calibri"/>
                <a:cs typeface="Calibri"/>
                <a:sym typeface="Calibri"/>
              </a:defRPr>
            </a:lvl1pPr>
            <a:lvl2pPr marL="914400" marR="0" lvl="1" indent="-355600" algn="l" rtl="0">
              <a:lnSpc>
                <a:spcPct val="94000"/>
              </a:lnSpc>
              <a:spcBef>
                <a:spcPts val="500"/>
              </a:spcBef>
              <a:spcAft>
                <a:spcPts val="0"/>
              </a:spcAft>
              <a:buClr>
                <a:schemeClr val="dk2"/>
              </a:buClr>
              <a:buSzPts val="2000"/>
              <a:buFont typeface="Libre Franklin"/>
              <a:buChar char="–"/>
              <a:defRPr sz="2000" b="0" i="1" u="none" strike="noStrike" cap="none">
                <a:solidFill>
                  <a:schemeClr val="dk2"/>
                </a:solidFill>
                <a:latin typeface="Calibri"/>
                <a:ea typeface="Calibri"/>
                <a:cs typeface="Calibri"/>
                <a:sym typeface="Calibri"/>
              </a:defRPr>
            </a:lvl2pPr>
            <a:lvl3pPr marL="1371600" marR="0" lvl="2" indent="-342900" algn="l" rtl="0">
              <a:lnSpc>
                <a:spcPct val="94000"/>
              </a:lnSpc>
              <a:spcBef>
                <a:spcPts val="500"/>
              </a:spcBef>
              <a:spcAft>
                <a:spcPts val="0"/>
              </a:spcAft>
              <a:buClr>
                <a:schemeClr val="dk2"/>
              </a:buClr>
              <a:buSzPts val="1800"/>
              <a:buFont typeface="Libre Franklin"/>
              <a:buChar char="■"/>
              <a:defRPr sz="1800" b="0" i="0" u="none" strike="noStrike" cap="none">
                <a:solidFill>
                  <a:schemeClr val="dk2"/>
                </a:solidFill>
                <a:latin typeface="Calibri"/>
                <a:ea typeface="Calibri"/>
                <a:cs typeface="Calibri"/>
                <a:sym typeface="Calibri"/>
              </a:defRPr>
            </a:lvl3pPr>
            <a:lvl4pPr marL="1828800" marR="0" lvl="3" indent="-342900" algn="l" rtl="0">
              <a:lnSpc>
                <a:spcPct val="94000"/>
              </a:lnSpc>
              <a:spcBef>
                <a:spcPts val="500"/>
              </a:spcBef>
              <a:spcAft>
                <a:spcPts val="0"/>
              </a:spcAft>
              <a:buClr>
                <a:schemeClr val="dk2"/>
              </a:buClr>
              <a:buSzPts val="1800"/>
              <a:buFont typeface="Libre Franklin"/>
              <a:buChar char="–"/>
              <a:defRPr sz="1800" b="0" i="1" u="none" strike="noStrike" cap="none">
                <a:solidFill>
                  <a:schemeClr val="dk2"/>
                </a:solidFill>
                <a:latin typeface="Calibri"/>
                <a:ea typeface="Calibri"/>
                <a:cs typeface="Calibri"/>
                <a:sym typeface="Calibri"/>
              </a:defRPr>
            </a:lvl4pPr>
            <a:lvl5pPr marL="2286000" marR="0" lvl="4" indent="-330200" algn="l" rtl="0">
              <a:lnSpc>
                <a:spcPct val="94000"/>
              </a:lnSpc>
              <a:spcBef>
                <a:spcPts val="500"/>
              </a:spcBef>
              <a:spcAft>
                <a:spcPts val="0"/>
              </a:spcAft>
              <a:buClr>
                <a:schemeClr val="dk2"/>
              </a:buClr>
              <a:buSzPts val="1600"/>
              <a:buFont typeface="Libre Franklin"/>
              <a:buChar char="■"/>
              <a:defRPr sz="1600" b="0" i="0" u="none" strike="noStrike" cap="none">
                <a:solidFill>
                  <a:schemeClr val="dk2"/>
                </a:solidFill>
                <a:latin typeface="Calibri"/>
                <a:ea typeface="Calibri"/>
                <a:cs typeface="Calibri"/>
                <a:sym typeface="Calibri"/>
              </a:defRPr>
            </a:lvl5pPr>
            <a:lvl6pPr marL="2743200" marR="0" lvl="5" indent="-330200" algn="l" rtl="0">
              <a:lnSpc>
                <a:spcPct val="94000"/>
              </a:lnSpc>
              <a:spcBef>
                <a:spcPts val="500"/>
              </a:spcBef>
              <a:spcAft>
                <a:spcPts val="0"/>
              </a:spcAft>
              <a:buClr>
                <a:schemeClr val="dk2"/>
              </a:buClr>
              <a:buSzPts val="1600"/>
              <a:buFont typeface="Libre Franklin"/>
              <a:buChar char="–"/>
              <a:defRPr sz="1600" b="0" i="1" u="none" strike="noStrike" cap="none">
                <a:solidFill>
                  <a:schemeClr val="dk2"/>
                </a:solidFill>
                <a:latin typeface="Libre Franklin"/>
                <a:ea typeface="Libre Franklin"/>
                <a:cs typeface="Libre Franklin"/>
                <a:sym typeface="Libre Franklin"/>
              </a:defRPr>
            </a:lvl6pPr>
            <a:lvl7pPr marL="3200400" marR="0" lvl="6" indent="-317500" algn="l" rtl="0">
              <a:lnSpc>
                <a:spcPct val="94000"/>
              </a:lnSpc>
              <a:spcBef>
                <a:spcPts val="50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7pPr>
            <a:lvl8pPr marL="3657600" marR="0" lvl="7" indent="-317500" algn="l" rtl="0">
              <a:lnSpc>
                <a:spcPct val="94000"/>
              </a:lnSpc>
              <a:spcBef>
                <a:spcPts val="500"/>
              </a:spcBef>
              <a:spcAft>
                <a:spcPts val="0"/>
              </a:spcAft>
              <a:buClr>
                <a:schemeClr val="dk2"/>
              </a:buClr>
              <a:buSzPts val="1400"/>
              <a:buFont typeface="Libre Franklin"/>
              <a:buChar char="–"/>
              <a:defRPr sz="1400" b="0" i="1" u="none" strike="noStrike" cap="none">
                <a:solidFill>
                  <a:schemeClr val="dk2"/>
                </a:solidFill>
                <a:latin typeface="Libre Franklin"/>
                <a:ea typeface="Libre Franklin"/>
                <a:cs typeface="Libre Franklin"/>
                <a:sym typeface="Libre Franklin"/>
              </a:defRPr>
            </a:lvl8pPr>
            <a:lvl9pPr marL="4114800" marR="0" lvl="8" indent="-317500" algn="l" rtl="0">
              <a:lnSpc>
                <a:spcPct val="94000"/>
              </a:lnSpc>
              <a:spcBef>
                <a:spcPts val="500"/>
              </a:spcBef>
              <a:spcAft>
                <a:spcPts val="20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9pPr>
          </a:lstStyle>
          <a:p>
            <a:endParaRPr/>
          </a:p>
        </p:txBody>
      </p:sp>
      <p:sp>
        <p:nvSpPr>
          <p:cNvPr id="12" name="Google Shape;12;p40"/>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9pPr>
          </a:lstStyle>
          <a:p>
            <a:endParaRPr/>
          </a:p>
        </p:txBody>
      </p:sp>
      <p:sp>
        <p:nvSpPr>
          <p:cNvPr id="13" name="Google Shape;13;p40"/>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lt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9pPr>
          </a:lstStyle>
          <a:p>
            <a:endParaRPr/>
          </a:p>
        </p:txBody>
      </p:sp>
      <p:sp>
        <p:nvSpPr>
          <p:cNvPr id="14" name="Google Shape;14;p40"/>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US"/>
              <a:t>‹#›</a:t>
            </a:fld>
            <a:endParaRPr/>
          </a:p>
        </p:txBody>
      </p:sp>
      <p:sp>
        <p:nvSpPr>
          <p:cNvPr id="15" name="Google Shape;15;p40"/>
          <p:cNvSpPr txBox="1"/>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marR="0" lvl="0" indent="0" algn="l" rtl="0">
              <a:lnSpc>
                <a:spcPct val="89000"/>
              </a:lnSpc>
              <a:spcBef>
                <a:spcPts val="0"/>
              </a:spcBef>
              <a:spcAft>
                <a:spcPts val="0"/>
              </a:spcAft>
              <a:buClr>
                <a:srgbClr val="101D49"/>
              </a:buClr>
              <a:buSzPts val="4400"/>
              <a:buFont typeface="Calibri"/>
              <a:buNone/>
            </a:pPr>
            <a:r>
              <a:rPr lang="en-US" sz="4400" b="1" i="0" u="none" strike="noStrike" cap="none">
                <a:solidFill>
                  <a:srgbClr val="101D49"/>
                </a:solidFill>
                <a:latin typeface="Calibri"/>
                <a:ea typeface="Calibri"/>
                <a:cs typeface="Calibri"/>
                <a:sym typeface="Calibri"/>
              </a:rPr>
              <a:t>Click to edit Master title style</a:t>
            </a:r>
            <a:endParaRPr sz="1400" b="0" i="0" u="none" strike="noStrike" cap="none">
              <a:solidFill>
                <a:srgbClr val="000000"/>
              </a:solidFill>
              <a:latin typeface="Arial"/>
              <a:ea typeface="Arial"/>
              <a:cs typeface="Arial"/>
              <a:sym typeface="Arial"/>
            </a:endParaRPr>
          </a:p>
        </p:txBody>
      </p:sp>
      <p:sp>
        <p:nvSpPr>
          <p:cNvPr id="16" name="Google Shape;16;p40"/>
          <p:cNvSpPr/>
          <p:nvPr/>
        </p:nvSpPr>
        <p:spPr>
          <a:xfrm rot="10800000">
            <a:off x="1113173" y="591262"/>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 name="Google Shape;17;p40"/>
          <p:cNvSpPr/>
          <p:nvPr/>
        </p:nvSpPr>
        <p:spPr>
          <a:xfrm>
            <a:off x="10587818" y="1034724"/>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8" name="Google Shape;18;p40"/>
          <p:cNvPicPr preferRelativeResize="0"/>
          <p:nvPr/>
        </p:nvPicPr>
        <p:blipFill rotWithShape="1">
          <a:blip r:embed="rId9">
            <a:alphaModFix/>
          </a:blip>
          <a:srcRect/>
          <a:stretch/>
        </p:blipFill>
        <p:spPr>
          <a:xfrm>
            <a:off x="10377555" y="5226795"/>
            <a:ext cx="1562816" cy="156207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1368">
          <p15:clr>
            <a:srgbClr val="F26B43"/>
          </p15:clr>
        </p15:guide>
        <p15:guide id="2" orient="horz" pos="1440">
          <p15:clr>
            <a:srgbClr val="F26B43"/>
          </p15:clr>
        </p15:guide>
        <p15:guide id="3" orient="horz" pos="3696">
          <p15:clr>
            <a:srgbClr val="F26B43"/>
          </p15:clr>
        </p15:guide>
        <p15:guide id="4" orient="horz" pos="432">
          <p15:clr>
            <a:srgbClr val="F26B43"/>
          </p15:clr>
        </p15:guide>
        <p15:guide id="5" orient="horz" pos="1512">
          <p15:clr>
            <a:srgbClr val="F26B43"/>
          </p15:clr>
        </p15:guide>
        <p15:guide id="6" pos="6912">
          <p15:clr>
            <a:srgbClr val="F26B43"/>
          </p15:clr>
        </p15:guide>
        <p15:guide id="7" pos="936">
          <p15:clr>
            <a:srgbClr val="F26B43"/>
          </p15:clr>
        </p15:guide>
        <p15:guide id="8" pos="86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Shape 97"/>
        <p:cNvGrpSpPr/>
        <p:nvPr/>
      </p:nvGrpSpPr>
      <p:grpSpPr>
        <a:xfrm>
          <a:off x="0" y="0"/>
          <a:ext cx="0" cy="0"/>
          <a:chOff x="0" y="0"/>
          <a:chExt cx="0" cy="0"/>
        </a:xfrm>
      </p:grpSpPr>
      <p:sp>
        <p:nvSpPr>
          <p:cNvPr id="98" name="Google Shape;98;g1ee8d01f392_2_0"/>
          <p:cNvSpPr/>
          <p:nvPr/>
        </p:nvSpPr>
        <p:spPr>
          <a:xfrm>
            <a:off x="400285" y="410818"/>
            <a:ext cx="11390915" cy="604256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sp>
        <p:nvSpPr>
          <p:cNvPr id="99" name="Google Shape;99;g1ee8d01f392_2_0"/>
          <p:cNvSpPr txBox="1">
            <a:spLocks noGrp="1"/>
          </p:cNvSpPr>
          <p:nvPr>
            <p:ph type="body" idx="1"/>
          </p:nvPr>
        </p:nvSpPr>
        <p:spPr>
          <a:xfrm>
            <a:off x="1371600" y="2286000"/>
            <a:ext cx="9601200" cy="3581400"/>
          </a:xfrm>
          <a:prstGeom prst="rect">
            <a:avLst/>
          </a:prstGeom>
          <a:noFill/>
          <a:ln>
            <a:noFill/>
          </a:ln>
        </p:spPr>
        <p:txBody>
          <a:bodyPr spcFirstLastPara="1" wrap="square" lIns="91425" tIns="45700" rIns="91425" bIns="45700" anchor="t" anchorCtr="0">
            <a:normAutofit/>
          </a:bodyPr>
          <a:lstStyle>
            <a:lvl1pPr marL="457200" marR="0" lvl="0" indent="-355600" algn="l" rtl="0">
              <a:lnSpc>
                <a:spcPct val="94000"/>
              </a:lnSpc>
              <a:spcBef>
                <a:spcPts val="1000"/>
              </a:spcBef>
              <a:spcAft>
                <a:spcPts val="0"/>
              </a:spcAft>
              <a:buClr>
                <a:schemeClr val="dk2"/>
              </a:buClr>
              <a:buSzPts val="2000"/>
              <a:buFont typeface="Libre Franklin"/>
              <a:buChar char="■"/>
              <a:defRPr sz="2000" b="0" i="0" u="none" strike="noStrike" cap="none">
                <a:solidFill>
                  <a:schemeClr val="dk2"/>
                </a:solidFill>
                <a:latin typeface="Libre Franklin"/>
                <a:ea typeface="Libre Franklin"/>
                <a:cs typeface="Libre Franklin"/>
                <a:sym typeface="Libre Franklin"/>
              </a:defRPr>
            </a:lvl1pPr>
            <a:lvl2pPr marL="914400" marR="0" lvl="1" indent="-355600" algn="l" rtl="0">
              <a:lnSpc>
                <a:spcPct val="94000"/>
              </a:lnSpc>
              <a:spcBef>
                <a:spcPts val="500"/>
              </a:spcBef>
              <a:spcAft>
                <a:spcPts val="0"/>
              </a:spcAft>
              <a:buClr>
                <a:schemeClr val="dk2"/>
              </a:buClr>
              <a:buSzPts val="2000"/>
              <a:buFont typeface="Libre Franklin"/>
              <a:buChar char="–"/>
              <a:defRPr sz="2000" b="0" i="1" u="none" strike="noStrike" cap="none">
                <a:solidFill>
                  <a:schemeClr val="dk2"/>
                </a:solidFill>
                <a:latin typeface="Libre Franklin"/>
                <a:ea typeface="Libre Franklin"/>
                <a:cs typeface="Libre Franklin"/>
                <a:sym typeface="Libre Franklin"/>
              </a:defRPr>
            </a:lvl2pPr>
            <a:lvl3pPr marL="1371600" marR="0" lvl="2" indent="-342900" algn="l" rtl="0">
              <a:lnSpc>
                <a:spcPct val="94000"/>
              </a:lnSpc>
              <a:spcBef>
                <a:spcPts val="500"/>
              </a:spcBef>
              <a:spcAft>
                <a:spcPts val="0"/>
              </a:spcAft>
              <a:buClr>
                <a:schemeClr val="dk2"/>
              </a:buClr>
              <a:buSzPts val="1800"/>
              <a:buFont typeface="Libre Franklin"/>
              <a:buChar char="■"/>
              <a:defRPr sz="1800" b="0" i="0" u="none" strike="noStrike" cap="none">
                <a:solidFill>
                  <a:schemeClr val="dk2"/>
                </a:solidFill>
                <a:latin typeface="Libre Franklin"/>
                <a:ea typeface="Libre Franklin"/>
                <a:cs typeface="Libre Franklin"/>
                <a:sym typeface="Libre Franklin"/>
              </a:defRPr>
            </a:lvl3pPr>
            <a:lvl4pPr marL="1828800" marR="0" lvl="3" indent="-342900" algn="l" rtl="0">
              <a:lnSpc>
                <a:spcPct val="94000"/>
              </a:lnSpc>
              <a:spcBef>
                <a:spcPts val="500"/>
              </a:spcBef>
              <a:spcAft>
                <a:spcPts val="0"/>
              </a:spcAft>
              <a:buClr>
                <a:schemeClr val="dk2"/>
              </a:buClr>
              <a:buSzPts val="1800"/>
              <a:buFont typeface="Libre Franklin"/>
              <a:buChar char="–"/>
              <a:defRPr sz="1800" b="0" i="1" u="none" strike="noStrike" cap="none">
                <a:solidFill>
                  <a:schemeClr val="dk2"/>
                </a:solidFill>
                <a:latin typeface="Libre Franklin"/>
                <a:ea typeface="Libre Franklin"/>
                <a:cs typeface="Libre Franklin"/>
                <a:sym typeface="Libre Franklin"/>
              </a:defRPr>
            </a:lvl4pPr>
            <a:lvl5pPr marL="2286000" marR="0" lvl="4" indent="-330200" algn="l" rtl="0">
              <a:lnSpc>
                <a:spcPct val="94000"/>
              </a:lnSpc>
              <a:spcBef>
                <a:spcPts val="500"/>
              </a:spcBef>
              <a:spcAft>
                <a:spcPts val="0"/>
              </a:spcAft>
              <a:buClr>
                <a:schemeClr val="dk2"/>
              </a:buClr>
              <a:buSzPts val="1600"/>
              <a:buFont typeface="Libre Franklin"/>
              <a:buChar char="■"/>
              <a:defRPr sz="1600" b="0" i="0" u="none" strike="noStrike" cap="none">
                <a:solidFill>
                  <a:schemeClr val="dk2"/>
                </a:solidFill>
                <a:latin typeface="Libre Franklin"/>
                <a:ea typeface="Libre Franklin"/>
                <a:cs typeface="Libre Franklin"/>
                <a:sym typeface="Libre Franklin"/>
              </a:defRPr>
            </a:lvl5pPr>
            <a:lvl6pPr marL="2743200" marR="0" lvl="5" indent="-330200" algn="l" rtl="0">
              <a:lnSpc>
                <a:spcPct val="94000"/>
              </a:lnSpc>
              <a:spcBef>
                <a:spcPts val="500"/>
              </a:spcBef>
              <a:spcAft>
                <a:spcPts val="0"/>
              </a:spcAft>
              <a:buClr>
                <a:schemeClr val="dk2"/>
              </a:buClr>
              <a:buSzPts val="1600"/>
              <a:buFont typeface="Libre Franklin"/>
              <a:buChar char="–"/>
              <a:defRPr sz="1600" b="0" i="1" u="none" strike="noStrike" cap="none">
                <a:solidFill>
                  <a:schemeClr val="dk2"/>
                </a:solidFill>
                <a:latin typeface="Libre Franklin"/>
                <a:ea typeface="Libre Franklin"/>
                <a:cs typeface="Libre Franklin"/>
                <a:sym typeface="Libre Franklin"/>
              </a:defRPr>
            </a:lvl6pPr>
            <a:lvl7pPr marL="3200400" marR="0" lvl="6" indent="-317500" algn="l" rtl="0">
              <a:lnSpc>
                <a:spcPct val="94000"/>
              </a:lnSpc>
              <a:spcBef>
                <a:spcPts val="500"/>
              </a:spcBef>
              <a:spcAft>
                <a:spcPts val="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7pPr>
            <a:lvl8pPr marL="3657600" marR="0" lvl="7" indent="-317500" algn="l" rtl="0">
              <a:lnSpc>
                <a:spcPct val="94000"/>
              </a:lnSpc>
              <a:spcBef>
                <a:spcPts val="500"/>
              </a:spcBef>
              <a:spcAft>
                <a:spcPts val="0"/>
              </a:spcAft>
              <a:buClr>
                <a:schemeClr val="dk2"/>
              </a:buClr>
              <a:buSzPts val="1400"/>
              <a:buFont typeface="Libre Franklin"/>
              <a:buChar char="–"/>
              <a:defRPr sz="1400" b="0" i="1" u="none" strike="noStrike" cap="none">
                <a:solidFill>
                  <a:schemeClr val="dk2"/>
                </a:solidFill>
                <a:latin typeface="Libre Franklin"/>
                <a:ea typeface="Libre Franklin"/>
                <a:cs typeface="Libre Franklin"/>
                <a:sym typeface="Libre Franklin"/>
              </a:defRPr>
            </a:lvl8pPr>
            <a:lvl9pPr marL="4114800" marR="0" lvl="8" indent="-317500" algn="l" rtl="0">
              <a:lnSpc>
                <a:spcPct val="94000"/>
              </a:lnSpc>
              <a:spcBef>
                <a:spcPts val="500"/>
              </a:spcBef>
              <a:spcAft>
                <a:spcPts val="200"/>
              </a:spcAft>
              <a:buClr>
                <a:schemeClr val="dk2"/>
              </a:buClr>
              <a:buSzPts val="1400"/>
              <a:buFont typeface="Libre Franklin"/>
              <a:buChar char="■"/>
              <a:defRPr sz="1400" b="0" i="0" u="none" strike="noStrike" cap="none">
                <a:solidFill>
                  <a:schemeClr val="dk2"/>
                </a:solidFill>
                <a:latin typeface="Libre Franklin"/>
                <a:ea typeface="Libre Franklin"/>
                <a:cs typeface="Libre Franklin"/>
                <a:sym typeface="Libre Franklin"/>
              </a:defRPr>
            </a:lvl9pPr>
          </a:lstStyle>
          <a:p>
            <a:endParaRPr/>
          </a:p>
        </p:txBody>
      </p:sp>
      <p:sp>
        <p:nvSpPr>
          <p:cNvPr id="100" name="Google Shape;100;g1ee8d01f392_2_0"/>
          <p:cNvSpPr txBox="1">
            <a:spLocks noGrp="1"/>
          </p:cNvSpPr>
          <p:nvPr>
            <p:ph type="dt" idx="10"/>
          </p:nvPr>
        </p:nvSpPr>
        <p:spPr>
          <a:xfrm>
            <a:off x="1390650" y="6453386"/>
            <a:ext cx="1204572" cy="404614"/>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lt1"/>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9pPr>
          </a:lstStyle>
          <a:p>
            <a:endParaRPr/>
          </a:p>
        </p:txBody>
      </p:sp>
      <p:sp>
        <p:nvSpPr>
          <p:cNvPr id="101" name="Google Shape;101;g1ee8d01f392_2_0"/>
          <p:cNvSpPr txBox="1">
            <a:spLocks noGrp="1"/>
          </p:cNvSpPr>
          <p:nvPr>
            <p:ph type="ftr" idx="11"/>
          </p:nvPr>
        </p:nvSpPr>
        <p:spPr>
          <a:xfrm>
            <a:off x="2893566" y="6453386"/>
            <a:ext cx="6280831" cy="404614"/>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lt1"/>
                </a:solidFill>
                <a:latin typeface="Libre Franklin"/>
                <a:ea typeface="Libre Franklin"/>
                <a:cs typeface="Libre Franklin"/>
                <a:sym typeface="Libre Franklin"/>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Libre Franklin"/>
                <a:ea typeface="Libre Franklin"/>
                <a:cs typeface="Libre Franklin"/>
                <a:sym typeface="Libre Franklin"/>
              </a:defRPr>
            </a:lvl9pPr>
          </a:lstStyle>
          <a:p>
            <a:endParaRPr/>
          </a:p>
        </p:txBody>
      </p:sp>
      <p:sp>
        <p:nvSpPr>
          <p:cNvPr id="102" name="Google Shape;102;g1ee8d01f392_2_0"/>
          <p:cNvSpPr txBox="1">
            <a:spLocks noGrp="1"/>
          </p:cNvSpPr>
          <p:nvPr>
            <p:ph type="sldNum" idx="12"/>
          </p:nvPr>
        </p:nvSpPr>
        <p:spPr>
          <a:xfrm>
            <a:off x="9170571" y="6453386"/>
            <a:ext cx="1596292" cy="404614"/>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lt1"/>
                </a:solidFill>
                <a:latin typeface="Libre Franklin"/>
                <a:ea typeface="Libre Franklin"/>
                <a:cs typeface="Libre Franklin"/>
                <a:sym typeface="Libre Franklin"/>
              </a:defRPr>
            </a:lvl9pPr>
          </a:lstStyle>
          <a:p>
            <a:pPr marL="0" lvl="0" indent="0" algn="l" rtl="0">
              <a:spcBef>
                <a:spcPts val="0"/>
              </a:spcBef>
              <a:spcAft>
                <a:spcPts val="0"/>
              </a:spcAft>
              <a:buNone/>
            </a:pPr>
            <a:fld id="{00000000-1234-1234-1234-123412341234}" type="slidenum">
              <a:rPr lang="en-US"/>
              <a:t>‹#›</a:t>
            </a:fld>
            <a:endParaRPr/>
          </a:p>
        </p:txBody>
      </p:sp>
      <p:sp>
        <p:nvSpPr>
          <p:cNvPr id="103" name="Google Shape;103;g1ee8d01f392_2_0"/>
          <p:cNvSpPr txBox="1"/>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marR="0" lvl="0" indent="0" algn="l" rtl="0">
              <a:lnSpc>
                <a:spcPct val="89000"/>
              </a:lnSpc>
              <a:spcBef>
                <a:spcPts val="0"/>
              </a:spcBef>
              <a:spcAft>
                <a:spcPts val="0"/>
              </a:spcAft>
              <a:buClr>
                <a:srgbClr val="101D49"/>
              </a:buClr>
              <a:buSzPts val="4400"/>
              <a:buFont typeface="Libre Franklin"/>
              <a:buNone/>
            </a:pPr>
            <a:r>
              <a:rPr lang="en-US" sz="4400" b="1" i="0" u="none" strike="noStrike" cap="none">
                <a:solidFill>
                  <a:srgbClr val="101D49"/>
                </a:solidFill>
                <a:latin typeface="Libre Franklin"/>
                <a:ea typeface="Libre Franklin"/>
                <a:cs typeface="Libre Franklin"/>
                <a:sym typeface="Libre Franklin"/>
              </a:rPr>
              <a:t>Click to edit Master title style</a:t>
            </a:r>
            <a:endParaRPr sz="1400" b="0" i="0" u="none" strike="noStrike" cap="none">
              <a:solidFill>
                <a:srgbClr val="000000"/>
              </a:solidFill>
              <a:latin typeface="Arial"/>
              <a:ea typeface="Arial"/>
              <a:cs typeface="Arial"/>
              <a:sym typeface="Arial"/>
            </a:endParaRPr>
          </a:p>
        </p:txBody>
      </p:sp>
      <p:sp>
        <p:nvSpPr>
          <p:cNvPr id="104" name="Google Shape;104;g1ee8d01f392_2_0"/>
          <p:cNvSpPr/>
          <p:nvPr/>
        </p:nvSpPr>
        <p:spPr>
          <a:xfrm rot="10800000">
            <a:off x="1113173" y="591262"/>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 name="Google Shape;105;g1ee8d01f392_2_0"/>
          <p:cNvSpPr/>
          <p:nvPr/>
        </p:nvSpPr>
        <p:spPr>
          <a:xfrm>
            <a:off x="10587818" y="1034724"/>
            <a:ext cx="643415" cy="865927"/>
          </a:xfrm>
          <a:custGeom>
            <a:avLst/>
            <a:gdLst/>
            <a:ahLst/>
            <a:cxnLst/>
            <a:rect l="l" t="t" r="r" b="b"/>
            <a:pathLst>
              <a:path w="10002" h="10000" extrusionOk="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FFB718"/>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pic>
        <p:nvPicPr>
          <p:cNvPr id="106" name="Google Shape;106;g1ee8d01f392_2_0"/>
          <p:cNvPicPr preferRelativeResize="0"/>
          <p:nvPr/>
        </p:nvPicPr>
        <p:blipFill rotWithShape="1">
          <a:blip r:embed="rId9">
            <a:alphaModFix/>
          </a:blip>
          <a:srcRect/>
          <a:stretch/>
        </p:blipFill>
        <p:spPr>
          <a:xfrm>
            <a:off x="10377555" y="5226795"/>
            <a:ext cx="1562816" cy="156207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1368">
          <p15:clr>
            <a:srgbClr val="F26B43"/>
          </p15:clr>
        </p15:guide>
        <p15:guide id="2" orient="horz" pos="1440">
          <p15:clr>
            <a:srgbClr val="F26B43"/>
          </p15:clr>
        </p15:guide>
        <p15:guide id="3" orient="horz" pos="3696">
          <p15:clr>
            <a:srgbClr val="F26B43"/>
          </p15:clr>
        </p15:guide>
        <p15:guide id="4" orient="horz" pos="432">
          <p15:clr>
            <a:srgbClr val="F26B43"/>
          </p15:clr>
        </p15:guide>
        <p15:guide id="5" orient="horz" pos="1512">
          <p15:clr>
            <a:srgbClr val="F26B43"/>
          </p15:clr>
        </p15:guide>
        <p15:guide id="6" pos="6912">
          <p15:clr>
            <a:srgbClr val="F26B43"/>
          </p15:clr>
        </p15:guide>
        <p15:guide id="7" pos="936">
          <p15:clr>
            <a:srgbClr val="F26B43"/>
          </p15:clr>
        </p15:guide>
        <p15:guide id="8"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hyperlink" Target="mailto:mwbecompliance@idoa.in.gov" TargetMode="External"/><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hyperlink" Target="http://www.in.gov/idoa/mwbe"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www.in.gov/idoa/mwbe/2743.htm" TargetMode="External"/><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hyperlink" Target="mailto:Indianaveteranspreference@idoa.in.gov" TargetMode="External"/><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hyperlink" Target="http://www.in.gov/idoa/2863.htm"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www.va.gov/osdbu/" TargetMode="External"/><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hyperlink" Target="http://www.va.gov/osdbu/" TargetMode="External"/><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hyperlink" Target="mailto:mwbecompliance@idoa.in.gov?subject=Pay%20Audit%20Inquiry" TargetMode="External"/><Relationship Id="rId7" Type="http://schemas.openxmlformats.org/officeDocument/2006/relationships/image" Target="../media/image21.png"/><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hyperlink" Target="http://www.in.gov/idoa/mwbe/payaudit.htm" TargetMode="Externa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8" Type="http://schemas.openxmlformats.org/officeDocument/2006/relationships/hyperlink" Target="https://www.in.gov/idoa/procurement/supplier-resource-center/requirements-to-do-business-with-the-state/bidder-profile-registration/manage-my-bidder-profile/submitting-a-bid/" TargetMode="External"/><Relationship Id="rId3" Type="http://schemas.openxmlformats.org/officeDocument/2006/relationships/hyperlink" Target="#_1.24_SUMMARY_OF"/><Relationship Id="rId7" Type="http://schemas.openxmlformats.org/officeDocument/2006/relationships/hyperlink" Target="https://www.in.gov/idoa/procurement/supplier-resource-center/requirements-to-do-business-with-the-state/bidder-profile-registration/" TargetMode="External"/><Relationship Id="rId2" Type="http://schemas.openxmlformats.org/officeDocument/2006/relationships/notesSlide" Target="../notesSlides/notesSlide47.xml"/><Relationship Id="rId1" Type="http://schemas.openxmlformats.org/officeDocument/2006/relationships/slideLayout" Target="../slideLayouts/slideLayout8.xml"/><Relationship Id="rId6" Type="http://schemas.openxmlformats.org/officeDocument/2006/relationships/hyperlink" Target="https://www.in.gov/iot/customer-service/myshareingov/multi-factor-authentication/" TargetMode="External"/><Relationship Id="rId5" Type="http://schemas.openxmlformats.org/officeDocument/2006/relationships/hyperlink" Target="#_2.1_General"/><Relationship Id="rId4" Type="http://schemas.openxmlformats.org/officeDocument/2006/relationships/hyperlink" Target="https://www.in.gov/idoa/procurement/award-recommendations/" TargetMode="External"/></Relationships>
</file>

<file path=ppt/slides/_rels/slide48.xml.rels><?xml version="1.0" encoding="UTF-8" standalone="yes"?>
<Relationships xmlns="http://schemas.openxmlformats.org/package/2006/relationships"><Relationship Id="rId3" Type="http://schemas.openxmlformats.org/officeDocument/2006/relationships/hyperlink" Target="http://www.in.gov/idoa/2354.htm" TargetMode="External"/><Relationship Id="rId7" Type="http://schemas.openxmlformats.org/officeDocument/2006/relationships/hyperlink" Target="http://www.in.gov/idoa/2352.htm" TargetMode="External"/><Relationship Id="rId2" Type="http://schemas.openxmlformats.org/officeDocument/2006/relationships/notesSlide" Target="../notesSlides/notesSlide48.xml"/><Relationship Id="rId1" Type="http://schemas.openxmlformats.org/officeDocument/2006/relationships/slideLayout" Target="../slideLayouts/slideLayout3.xml"/><Relationship Id="rId6" Type="http://schemas.openxmlformats.org/officeDocument/2006/relationships/hyperlink" Target="http://www.in.gov/idoa/3106.htm" TargetMode="External"/><Relationship Id="rId5" Type="http://schemas.openxmlformats.org/officeDocument/2006/relationships/hyperlink" Target="http://www.in.gov/sos" TargetMode="External"/><Relationship Id="rId4" Type="http://schemas.openxmlformats.org/officeDocument/2006/relationships/hyperlink" Target="http://www.in.gov/idoa/2464.htm" TargetMode="Externa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hyperlink" Target="mailto:mwbecompliance@idoa.in.gov" TargetMode="External"/><Relationship Id="rId2" Type="http://schemas.openxmlformats.org/officeDocument/2006/relationships/notesSlide" Target="../notesSlides/notesSlide50.xml"/><Relationship Id="rId1" Type="http://schemas.openxmlformats.org/officeDocument/2006/relationships/slideLayout" Target="../slideLayouts/slideLayout1.xml"/><Relationship Id="rId4" Type="http://schemas.openxmlformats.org/officeDocument/2006/relationships/hyperlink" Target="http://www.in.gov/idoa/mwbe/payaudit.htm"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Shape 191"/>
        <p:cNvGrpSpPr/>
        <p:nvPr/>
      </p:nvGrpSpPr>
      <p:grpSpPr>
        <a:xfrm>
          <a:off x="0" y="0"/>
          <a:ext cx="0" cy="0"/>
          <a:chOff x="0" y="0"/>
          <a:chExt cx="0" cy="0"/>
        </a:xfrm>
      </p:grpSpPr>
      <p:sp>
        <p:nvSpPr>
          <p:cNvPr id="192" name="Google Shape;192;p1"/>
          <p:cNvSpPr txBox="1">
            <a:spLocks noGrp="1"/>
          </p:cNvSpPr>
          <p:nvPr>
            <p:ph type="ctrTitle"/>
          </p:nvPr>
        </p:nvSpPr>
        <p:spPr>
          <a:xfrm>
            <a:off x="1915360" y="1305304"/>
            <a:ext cx="8361300" cy="4247400"/>
          </a:xfrm>
          <a:prstGeom prst="rect">
            <a:avLst/>
          </a:prstGeom>
          <a:noFill/>
          <a:ln>
            <a:noFill/>
          </a:ln>
        </p:spPr>
        <p:txBody>
          <a:bodyPr spcFirstLastPara="1" wrap="square" lIns="91425" tIns="45700" rIns="91425" bIns="45700" anchor="b" anchorCtr="0">
            <a:noAutofit/>
          </a:bodyPr>
          <a:lstStyle/>
          <a:p>
            <a:pPr marL="0" lvl="0" indent="0" algn="ctr" rtl="0">
              <a:lnSpc>
                <a:spcPct val="89000"/>
              </a:lnSpc>
              <a:spcBef>
                <a:spcPts val="0"/>
              </a:spcBef>
              <a:spcAft>
                <a:spcPts val="0"/>
              </a:spcAft>
              <a:buClr>
                <a:srgbClr val="101D49"/>
              </a:buClr>
              <a:buSzPts val="3200"/>
              <a:buFont typeface="Calibri"/>
              <a:buNone/>
            </a:pPr>
            <a:r>
              <a:rPr lang="en-US" sz="3000" b="1" dirty="0"/>
              <a:t>REQUEST FOR PROPOSAL 25-83140</a:t>
            </a:r>
            <a:endParaRPr sz="3000" b="1" dirty="0"/>
          </a:p>
          <a:p>
            <a:pPr marL="0" lvl="0" indent="0" algn="ctr" rtl="0">
              <a:lnSpc>
                <a:spcPct val="89000"/>
              </a:lnSpc>
              <a:spcBef>
                <a:spcPts val="0"/>
              </a:spcBef>
              <a:spcAft>
                <a:spcPts val="0"/>
              </a:spcAft>
              <a:buClr>
                <a:srgbClr val="101D49"/>
              </a:buClr>
              <a:buSzPts val="3200"/>
              <a:buFont typeface="Calibri"/>
              <a:buNone/>
            </a:pPr>
            <a:br>
              <a:rPr lang="en-US" sz="3000" b="1" dirty="0"/>
            </a:br>
            <a:r>
              <a:rPr lang="en-US" sz="2400" b="1" dirty="0"/>
              <a:t>VEHICLE PARTS AND ACCESSORIES</a:t>
            </a:r>
            <a:endParaRPr sz="2400" b="1" dirty="0"/>
          </a:p>
          <a:p>
            <a:pPr marL="0" lvl="0" indent="0" algn="ctr" rtl="0">
              <a:lnSpc>
                <a:spcPct val="89000"/>
              </a:lnSpc>
              <a:spcBef>
                <a:spcPts val="0"/>
              </a:spcBef>
              <a:spcAft>
                <a:spcPts val="0"/>
              </a:spcAft>
              <a:buClr>
                <a:srgbClr val="101D49"/>
              </a:buClr>
              <a:buSzPts val="3200"/>
              <a:buFont typeface="Calibri"/>
              <a:buNone/>
            </a:pPr>
            <a:r>
              <a:rPr lang="en-US" sz="2400" b="1" dirty="0"/>
              <a:t> </a:t>
            </a:r>
            <a:endParaRPr sz="2400" b="1" dirty="0"/>
          </a:p>
          <a:p>
            <a:pPr marL="0" lvl="0" indent="0" algn="ctr" rtl="0">
              <a:lnSpc>
                <a:spcPct val="89000"/>
              </a:lnSpc>
              <a:spcBef>
                <a:spcPts val="0"/>
              </a:spcBef>
              <a:spcAft>
                <a:spcPts val="0"/>
              </a:spcAft>
              <a:buClr>
                <a:srgbClr val="101D49"/>
              </a:buClr>
              <a:buSzPts val="3200"/>
              <a:buFont typeface="Calibri"/>
              <a:buNone/>
            </a:pPr>
            <a:r>
              <a:rPr lang="en-US" sz="2400" b="1" dirty="0"/>
              <a:t>INDIANA DEPARTMENT OF ADMINISTRATION </a:t>
            </a:r>
            <a:br>
              <a:rPr lang="en-US" sz="2400" dirty="0"/>
            </a:br>
            <a:br>
              <a:rPr lang="en-US" sz="2400" b="1" dirty="0"/>
            </a:br>
            <a:r>
              <a:rPr lang="en-US" sz="2400" dirty="0"/>
              <a:t>PRE-PROPOSAL CONFERENCE</a:t>
            </a:r>
            <a:br>
              <a:rPr lang="en-US" sz="2400" dirty="0"/>
            </a:br>
            <a:br>
              <a:rPr lang="en-US" sz="2400" dirty="0"/>
            </a:br>
            <a:r>
              <a:rPr lang="en-US" sz="2400" dirty="0"/>
              <a:t>MAY 20</a:t>
            </a:r>
            <a:r>
              <a:rPr lang="en-US" sz="2400" dirty="0">
                <a:solidFill>
                  <a:srgbClr val="101D49"/>
                </a:solidFill>
              </a:rPr>
              <a:t>, 2025</a:t>
            </a:r>
            <a:br>
              <a:rPr lang="en-US" sz="2400" dirty="0">
                <a:solidFill>
                  <a:srgbClr val="FF0000"/>
                </a:solidFill>
              </a:rPr>
            </a:br>
            <a:br>
              <a:rPr lang="en-US" sz="2400" dirty="0"/>
            </a:br>
            <a:r>
              <a:rPr lang="en-US" sz="2400" dirty="0"/>
              <a:t>IDOA/PROCUREMENT DIVISION</a:t>
            </a:r>
            <a:endParaRPr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9" name="Google Shape;259;g33420cfc464_1_8"/>
          <p:cNvSpPr txBox="1">
            <a:spLocks noGrp="1"/>
          </p:cNvSpPr>
          <p:nvPr>
            <p:ph type="body" idx="1"/>
          </p:nvPr>
        </p:nvSpPr>
        <p:spPr>
          <a:xfrm>
            <a:off x="1371600" y="5163228"/>
            <a:ext cx="6156298" cy="823912"/>
          </a:xfrm>
          <a:prstGeom prst="rect">
            <a:avLst/>
          </a:prstGeom>
          <a:noFill/>
          <a:ln>
            <a:noFill/>
          </a:ln>
        </p:spPr>
        <p:txBody>
          <a:bodyPr spcFirstLastPara="1" wrap="square" lIns="91425" tIns="45700" rIns="91425" bIns="45700" anchor="b" anchorCtr="0">
            <a:noAutofit/>
          </a:bodyPr>
          <a:lstStyle/>
          <a:p>
            <a:pPr marL="342900" lvl="0" indent="-342900" algn="l" rtl="0">
              <a:lnSpc>
                <a:spcPct val="100000"/>
              </a:lnSpc>
              <a:spcBef>
                <a:spcPts val="0"/>
              </a:spcBef>
              <a:spcAft>
                <a:spcPts val="0"/>
              </a:spcAft>
              <a:buSzPts val="3000"/>
              <a:buFont typeface="Arial" panose="020B0604020202020204" pitchFamily="34" charset="0"/>
              <a:buChar char="•"/>
            </a:pPr>
            <a:r>
              <a:rPr lang="en-US" sz="2200" i="1" dirty="0"/>
              <a:t>Executive Summary</a:t>
            </a:r>
            <a:endParaRPr sz="2200" i="1" dirty="0"/>
          </a:p>
          <a:p>
            <a:pPr marL="342900" lvl="0" indent="-342900" algn="l" rtl="0">
              <a:lnSpc>
                <a:spcPct val="100000"/>
              </a:lnSpc>
              <a:spcBef>
                <a:spcPts val="0"/>
              </a:spcBef>
              <a:spcAft>
                <a:spcPts val="0"/>
              </a:spcAft>
              <a:buSzPts val="3000"/>
              <a:buFont typeface="Arial" panose="020B0604020202020204" pitchFamily="34" charset="0"/>
              <a:buChar char="•"/>
            </a:pPr>
            <a:r>
              <a:rPr lang="en-US" sz="2200" i="1" dirty="0"/>
              <a:t>Attestation Form - Attachment J</a:t>
            </a:r>
            <a:endParaRPr sz="2200" i="1" dirty="0"/>
          </a:p>
          <a:p>
            <a:pPr marL="342900" lvl="0" indent="-342900" algn="l" rtl="0">
              <a:lnSpc>
                <a:spcPct val="100000"/>
              </a:lnSpc>
              <a:spcBef>
                <a:spcPts val="0"/>
              </a:spcBef>
              <a:spcAft>
                <a:spcPts val="0"/>
              </a:spcAft>
              <a:buSzPts val="3000"/>
              <a:buFont typeface="Arial" panose="020B0604020202020204" pitchFamily="34" charset="0"/>
              <a:buChar char="•"/>
            </a:pPr>
            <a:r>
              <a:rPr lang="en-US" sz="2200" i="1" dirty="0"/>
              <a:t>Buy Indiana - RFP Section 2.6.2 </a:t>
            </a:r>
          </a:p>
          <a:p>
            <a:pPr marL="342900" lvl="0" indent="-342900" algn="l" rtl="0">
              <a:lnSpc>
                <a:spcPct val="100000"/>
              </a:lnSpc>
              <a:spcBef>
                <a:spcPts val="0"/>
              </a:spcBef>
              <a:spcAft>
                <a:spcPts val="0"/>
              </a:spcAft>
              <a:buSzPts val="3000"/>
              <a:buFont typeface="Arial" panose="020B0604020202020204" pitchFamily="34" charset="0"/>
              <a:buChar char="•"/>
            </a:pPr>
            <a:r>
              <a:rPr lang="en-US" sz="2200" i="1" dirty="0"/>
              <a:t>IEI - Attachment C</a:t>
            </a:r>
            <a:endParaRPr sz="2200" i="1" dirty="0"/>
          </a:p>
          <a:p>
            <a:pPr marL="342900" lvl="0" indent="-342900" algn="l" rtl="0">
              <a:lnSpc>
                <a:spcPct val="100000"/>
              </a:lnSpc>
              <a:spcBef>
                <a:spcPts val="0"/>
              </a:spcBef>
              <a:spcAft>
                <a:spcPts val="0"/>
              </a:spcAft>
              <a:buSzPts val="3000"/>
              <a:buFont typeface="Arial" panose="020B0604020202020204" pitchFamily="34" charset="0"/>
              <a:buChar char="•"/>
            </a:pPr>
            <a:r>
              <a:rPr lang="en-US" sz="2200" i="1" dirty="0"/>
              <a:t>Business Proposal - Attachment E</a:t>
            </a:r>
            <a:endParaRPr sz="2200" i="1" dirty="0"/>
          </a:p>
          <a:p>
            <a:pPr marL="342900" lvl="0" indent="-342900" algn="l" rtl="0">
              <a:lnSpc>
                <a:spcPct val="100000"/>
              </a:lnSpc>
              <a:spcBef>
                <a:spcPts val="0"/>
              </a:spcBef>
              <a:spcAft>
                <a:spcPts val="0"/>
              </a:spcAft>
              <a:buSzPts val="3000"/>
              <a:buFont typeface="Arial" panose="020B0604020202020204" pitchFamily="34" charset="0"/>
              <a:buChar char="•"/>
            </a:pPr>
            <a:r>
              <a:rPr lang="en-US" sz="2200" i="1" dirty="0"/>
              <a:t>Technical Proposal - Attachment F</a:t>
            </a:r>
            <a:endParaRPr sz="2200" i="1" dirty="0"/>
          </a:p>
          <a:p>
            <a:pPr marL="342900" lvl="0" indent="-342900" algn="l" rtl="0">
              <a:lnSpc>
                <a:spcPct val="100000"/>
              </a:lnSpc>
              <a:spcBef>
                <a:spcPts val="0"/>
              </a:spcBef>
              <a:spcAft>
                <a:spcPts val="0"/>
              </a:spcAft>
              <a:buSzPts val="3000"/>
              <a:buFont typeface="Arial" panose="020B0604020202020204" pitchFamily="34" charset="0"/>
              <a:buChar char="•"/>
            </a:pPr>
            <a:r>
              <a:rPr lang="en-US" sz="2200" i="1" dirty="0"/>
              <a:t>Minimum Requirements - Attachment F1</a:t>
            </a:r>
            <a:endParaRPr sz="2200" i="1" dirty="0"/>
          </a:p>
          <a:p>
            <a:pPr marL="342900" lvl="0" indent="-342900" algn="l" rtl="0">
              <a:lnSpc>
                <a:spcPct val="100000"/>
              </a:lnSpc>
              <a:spcBef>
                <a:spcPts val="0"/>
              </a:spcBef>
              <a:spcAft>
                <a:spcPts val="0"/>
              </a:spcAft>
              <a:buSzPts val="3000"/>
              <a:buFont typeface="Arial" panose="020B0604020202020204" pitchFamily="34" charset="0"/>
              <a:buChar char="•"/>
            </a:pPr>
            <a:r>
              <a:rPr lang="en-US" sz="2200" i="1" dirty="0">
                <a:solidFill>
                  <a:schemeClr val="dk1"/>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4"/>
                  </a:ext>
                </a:extLst>
              </a:rPr>
              <a:t>Cost </a:t>
            </a:r>
            <a:r>
              <a:rPr lang="en-US" sz="2200" i="1" dirty="0">
                <a:solidFill>
                  <a:schemeClr val="dk1"/>
                </a:solidFill>
              </a:rPr>
              <a:t>Proposal - Attachment D</a:t>
            </a:r>
          </a:p>
          <a:p>
            <a:pPr marL="342900" lvl="0" indent="-342900" algn="l" rtl="0">
              <a:lnSpc>
                <a:spcPct val="100000"/>
              </a:lnSpc>
              <a:spcBef>
                <a:spcPts val="0"/>
              </a:spcBef>
              <a:spcAft>
                <a:spcPts val="0"/>
              </a:spcAft>
              <a:buSzPts val="3000"/>
              <a:buFont typeface="Arial" panose="020B0604020202020204" pitchFamily="34" charset="0"/>
              <a:buChar char="•"/>
            </a:pPr>
            <a:r>
              <a:rPr lang="en-US" sz="2200" i="1" dirty="0"/>
              <a:t>Confidential Information</a:t>
            </a:r>
          </a:p>
          <a:p>
            <a:pPr marL="342900" lvl="0" indent="-342900" algn="l" rtl="0">
              <a:lnSpc>
                <a:spcPct val="100000"/>
              </a:lnSpc>
              <a:spcBef>
                <a:spcPts val="0"/>
              </a:spcBef>
              <a:spcAft>
                <a:spcPts val="0"/>
              </a:spcAft>
              <a:buSzPts val="3000"/>
              <a:buFont typeface="Arial" panose="020B0604020202020204" pitchFamily="34" charset="0"/>
              <a:buChar char="•"/>
            </a:pPr>
            <a:r>
              <a:rPr lang="en-US" sz="2200" i="1" dirty="0"/>
              <a:t>Evaluation Criteria</a:t>
            </a:r>
          </a:p>
          <a:p>
            <a:pPr marL="0" lvl="0" indent="0" algn="l" rtl="0">
              <a:lnSpc>
                <a:spcPct val="100000"/>
              </a:lnSpc>
              <a:spcBef>
                <a:spcPts val="0"/>
              </a:spcBef>
              <a:spcAft>
                <a:spcPts val="0"/>
              </a:spcAft>
              <a:buSzPts val="3000"/>
              <a:buNone/>
            </a:pPr>
            <a:endParaRPr sz="2200" i="1" dirty="0">
              <a:solidFill>
                <a:schemeClr val="dk1"/>
              </a:solidFill>
            </a:endParaRPr>
          </a:p>
        </p:txBody>
      </p:sp>
      <p:sp>
        <p:nvSpPr>
          <p:cNvPr id="258" name="Google Shape;258;g33420cfc464_1_8"/>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ctr" rtl="0">
              <a:lnSpc>
                <a:spcPct val="89000"/>
              </a:lnSpc>
              <a:spcBef>
                <a:spcPts val="0"/>
              </a:spcBef>
              <a:spcAft>
                <a:spcPts val="0"/>
              </a:spcAft>
              <a:buSzPts val="4400"/>
              <a:buNone/>
            </a:pPr>
            <a:r>
              <a:rPr lang="en-US" sz="4000" dirty="0">
                <a:latin typeface="Calibri" panose="020F0502020204030204" pitchFamily="34" charset="0"/>
                <a:cs typeface="Calibri" panose="020F0502020204030204" pitchFamily="34" charset="0"/>
              </a:rPr>
              <a:t>Proposal Instructions and Evaluation Criteria</a:t>
            </a:r>
            <a:endParaRPr sz="4000" dirty="0">
              <a:latin typeface="Calibri" panose="020F0502020204030204" pitchFamily="34" charset="0"/>
              <a:cs typeface="Calibri" panose="020F0502020204030204" pitchFamily="34" charset="0"/>
            </a:endParaRPr>
          </a:p>
          <a:p>
            <a:pPr marL="0" lvl="0" indent="0" algn="l" rtl="0">
              <a:lnSpc>
                <a:spcPct val="89000"/>
              </a:lnSpc>
              <a:spcBef>
                <a:spcPts val="0"/>
              </a:spcBef>
              <a:spcAft>
                <a:spcPts val="0"/>
              </a:spcAft>
              <a:buSzPts val="4400"/>
              <a:buNone/>
            </a:pPr>
            <a:endParaRPr sz="4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8"/>
          <p:cNvSpPr txBox="1">
            <a:spLocks noGrp="1"/>
          </p:cNvSpPr>
          <p:nvPr>
            <p:ph type="title"/>
          </p:nvPr>
        </p:nvSpPr>
        <p:spPr>
          <a:xfrm>
            <a:off x="1371600" y="76560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Executive Summary</a:t>
            </a:r>
            <a:endParaRPr sz="4000"/>
          </a:p>
        </p:txBody>
      </p:sp>
      <p:sp>
        <p:nvSpPr>
          <p:cNvPr id="268" name="Google Shape;268;p8"/>
          <p:cNvSpPr txBox="1">
            <a:spLocks noGrp="1"/>
          </p:cNvSpPr>
          <p:nvPr>
            <p:ph type="body" idx="1"/>
          </p:nvPr>
        </p:nvSpPr>
        <p:spPr>
          <a:xfrm>
            <a:off x="1371600" y="1828800"/>
            <a:ext cx="9068400" cy="4041600"/>
          </a:xfrm>
          <a:prstGeom prst="rect">
            <a:avLst/>
          </a:prstGeom>
          <a:noFill/>
          <a:ln>
            <a:noFill/>
          </a:ln>
        </p:spPr>
        <p:txBody>
          <a:bodyPr spcFirstLastPara="1" wrap="square" lIns="91425" tIns="45700" rIns="91425" bIns="45700" anchor="t" anchorCtr="0">
            <a:noAutofit/>
          </a:bodyPr>
          <a:lstStyle/>
          <a:p>
            <a:pPr marL="0" lvl="0" indent="0" algn="l" rtl="0">
              <a:lnSpc>
                <a:spcPct val="94000"/>
              </a:lnSpc>
              <a:spcBef>
                <a:spcPts val="0"/>
              </a:spcBef>
              <a:spcAft>
                <a:spcPts val="0"/>
              </a:spcAft>
              <a:buClr>
                <a:srgbClr val="101D49"/>
              </a:buClr>
              <a:buSzPts val="2000"/>
              <a:buNone/>
            </a:pPr>
            <a:r>
              <a:rPr lang="en-US">
                <a:solidFill>
                  <a:srgbClr val="101D49"/>
                </a:solidFill>
              </a:rPr>
              <a:t>At a minimum, the Respondents’ Executive Summary must address the following (also outlined in Section 2.2 of the RFP):</a:t>
            </a:r>
            <a:endParaRPr>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a:solidFill>
                  <a:srgbClr val="101D49"/>
                </a:solidFill>
              </a:rPr>
              <a:t>State understanding and agreement to Section 1 of the RFP.</a:t>
            </a:r>
            <a:endParaRPr>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a:solidFill>
                  <a:srgbClr val="101D49"/>
                </a:solidFill>
              </a:rPr>
              <a:t>Summarize ability and desire to supply the required services.</a:t>
            </a:r>
            <a:endParaRPr>
              <a:solidFill>
                <a:srgbClr val="101D49"/>
              </a:solidFill>
            </a:endParaRPr>
          </a:p>
          <a:p>
            <a:pPr marL="914377" lvl="1" indent="-371338" algn="l" rtl="0">
              <a:lnSpc>
                <a:spcPct val="94000"/>
              </a:lnSpc>
              <a:spcBef>
                <a:spcPts val="700"/>
              </a:spcBef>
              <a:spcAft>
                <a:spcPts val="0"/>
              </a:spcAft>
              <a:buClr>
                <a:srgbClr val="101D49"/>
              </a:buClr>
              <a:buSzPts val="1800"/>
              <a:buChar char="○"/>
            </a:pPr>
            <a:r>
              <a:rPr lang="en-US" i="0">
                <a:solidFill>
                  <a:srgbClr val="101D49"/>
                </a:solidFill>
              </a:rPr>
              <a:t>Address the Contract terms and Minimum Requirements.</a:t>
            </a:r>
            <a:endParaRPr>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a:solidFill>
                  <a:srgbClr val="101D49"/>
                </a:solidFill>
              </a:rPr>
              <a:t>Include address, phone number, and email of primary contact. </a:t>
            </a:r>
            <a:endParaRPr>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a:solidFill>
                  <a:srgbClr val="101D49"/>
                </a:solidFill>
              </a:rPr>
              <a:t>State understanding of the respondent notification.</a:t>
            </a:r>
            <a:endParaRPr>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a:solidFill>
                  <a:srgbClr val="101D49"/>
                </a:solidFill>
              </a:rPr>
              <a:t>Ensure the Executive Summary is signed by an authorized representative. </a:t>
            </a:r>
            <a:endParaRPr>
              <a:solidFill>
                <a:srgbClr val="101D49"/>
              </a:solidFill>
            </a:endParaRPr>
          </a:p>
          <a:p>
            <a:pPr marL="384038" lvl="0" indent="-371338" algn="l" rtl="0">
              <a:lnSpc>
                <a:spcPct val="94000"/>
              </a:lnSpc>
              <a:spcBef>
                <a:spcPts val="1200"/>
              </a:spcBef>
              <a:spcAft>
                <a:spcPts val="0"/>
              </a:spcAft>
              <a:buClr>
                <a:srgbClr val="101D49"/>
              </a:buClr>
              <a:buSzPts val="1800"/>
              <a:buChar char="●"/>
            </a:pPr>
            <a:r>
              <a:rPr lang="en-US">
                <a:solidFill>
                  <a:srgbClr val="101D49"/>
                </a:solidFill>
              </a:rPr>
              <a:t>List any confidential information and justification.</a:t>
            </a:r>
            <a:endParaRPr>
              <a:solidFill>
                <a:srgbClr val="101D49"/>
              </a:solidFill>
            </a:endParaRPr>
          </a:p>
          <a:p>
            <a:pPr marL="0" lvl="0" indent="0" algn="l" rtl="0">
              <a:lnSpc>
                <a:spcPct val="94000"/>
              </a:lnSpc>
              <a:spcBef>
                <a:spcPts val="1200"/>
              </a:spcBef>
              <a:spcAft>
                <a:spcPts val="0"/>
              </a:spcAft>
              <a:buClr>
                <a:srgbClr val="101D49"/>
              </a:buClr>
              <a:buSzPts val="2000"/>
              <a:buNone/>
            </a:pPr>
            <a:r>
              <a:rPr lang="en-US" i="0">
                <a:solidFill>
                  <a:srgbClr val="101D49"/>
                </a:solidFill>
              </a:rPr>
              <a:t>Additional “cover letter” information ma</a:t>
            </a:r>
            <a:r>
              <a:rPr lang="en-US">
                <a:solidFill>
                  <a:srgbClr val="101D49"/>
                </a:solidFill>
              </a:rPr>
              <a:t>y be included </a:t>
            </a:r>
            <a:r>
              <a:rPr lang="en-US" i="0">
                <a:solidFill>
                  <a:srgbClr val="101D49"/>
                </a:solidFill>
              </a:rPr>
              <a:t>within the Executive Summary if desired.</a:t>
            </a:r>
            <a:endParaRPr>
              <a:solidFill>
                <a:srgbClr val="101D49"/>
              </a:solidFill>
            </a:endParaRPr>
          </a:p>
          <a:p>
            <a:pPr marL="384038" lvl="0" indent="-257038" algn="l" rtl="0">
              <a:lnSpc>
                <a:spcPct val="94000"/>
              </a:lnSpc>
              <a:spcBef>
                <a:spcPts val="1200"/>
              </a:spcBef>
              <a:spcAft>
                <a:spcPts val="0"/>
              </a:spcAft>
              <a:buClr>
                <a:schemeClr val="dk2"/>
              </a:buClr>
              <a:buSzPts val="2000"/>
              <a:buNone/>
            </a:pPr>
            <a:endParaRPr>
              <a:solidFill>
                <a:srgbClr val="101D49"/>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9"/>
          <p:cNvSpPr txBox="1">
            <a:spLocks noGrp="1"/>
          </p:cNvSpPr>
          <p:nvPr>
            <p:ph type="title"/>
          </p:nvPr>
        </p:nvSpPr>
        <p:spPr>
          <a:xfrm>
            <a:off x="1371600" y="765606"/>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dirty="0"/>
              <a:t>Attestation Form – Attachment J</a:t>
            </a:r>
            <a:endParaRPr sz="4000" dirty="0"/>
          </a:p>
        </p:txBody>
      </p:sp>
      <p:sp>
        <p:nvSpPr>
          <p:cNvPr id="275" name="Google Shape;275;p9"/>
          <p:cNvSpPr txBox="1">
            <a:spLocks noGrp="1"/>
          </p:cNvSpPr>
          <p:nvPr>
            <p:ph type="body" idx="1"/>
          </p:nvPr>
        </p:nvSpPr>
        <p:spPr>
          <a:xfrm>
            <a:off x="1371600" y="1828800"/>
            <a:ext cx="9601200" cy="3860400"/>
          </a:xfrm>
          <a:prstGeom prst="rect">
            <a:avLst/>
          </a:prstGeom>
          <a:noFill/>
          <a:ln>
            <a:noFill/>
          </a:ln>
        </p:spPr>
        <p:txBody>
          <a:bodyPr spcFirstLastPara="1" wrap="square" lIns="91425" tIns="45700" rIns="91425" bIns="45700" anchor="t" anchorCtr="0">
            <a:noAutofit/>
          </a:bodyPr>
          <a:lstStyle/>
          <a:p>
            <a:pPr marL="383540" lvl="0" indent="-320040" algn="l" rtl="0">
              <a:lnSpc>
                <a:spcPct val="94000"/>
              </a:lnSpc>
              <a:spcBef>
                <a:spcPts val="0"/>
              </a:spcBef>
              <a:spcAft>
                <a:spcPts val="0"/>
              </a:spcAft>
              <a:buClr>
                <a:srgbClr val="101D49"/>
              </a:buClr>
              <a:buSzPts val="2000"/>
              <a:buChar char="●"/>
            </a:pPr>
            <a:r>
              <a:rPr lang="en-US" dirty="0">
                <a:solidFill>
                  <a:srgbClr val="101D49"/>
                </a:solidFill>
              </a:rPr>
              <a:t>Respondents must complete and return the Attestation Form (</a:t>
            </a:r>
            <a:r>
              <a:rPr lang="en-US" b="1" dirty="0">
                <a:solidFill>
                  <a:srgbClr val="101D49"/>
                </a:solidFill>
              </a:rPr>
              <a:t>Attachment J</a:t>
            </a:r>
            <a:r>
              <a:rPr lang="en-US" dirty="0">
                <a:solidFill>
                  <a:srgbClr val="101D49"/>
                </a:solidFill>
              </a:rPr>
              <a:t>) with their proposal. </a:t>
            </a:r>
          </a:p>
          <a:p>
            <a:pPr marL="383540" lvl="0" indent="-320040" algn="l" rtl="0">
              <a:lnSpc>
                <a:spcPct val="94000"/>
              </a:lnSpc>
              <a:spcBef>
                <a:spcPts val="0"/>
              </a:spcBef>
              <a:spcAft>
                <a:spcPts val="0"/>
              </a:spcAft>
              <a:buClr>
                <a:srgbClr val="101D49"/>
              </a:buClr>
              <a:buSzPts val="2000"/>
              <a:buChar char="●"/>
            </a:pPr>
            <a:r>
              <a:rPr lang="en-US" dirty="0">
                <a:solidFill>
                  <a:srgbClr val="101D49"/>
                </a:solidFill>
              </a:rPr>
              <a:t>Attestation Form sections are as follows: </a:t>
            </a:r>
            <a:endParaRPr dirty="0">
              <a:solidFill>
                <a:srgbClr val="101D49"/>
              </a:solidFill>
            </a:endParaRPr>
          </a:p>
          <a:p>
            <a:pPr marL="913764" lvl="1" indent="-358139" algn="l" rtl="0">
              <a:lnSpc>
                <a:spcPct val="94000"/>
              </a:lnSpc>
              <a:spcBef>
                <a:spcPts val="700"/>
              </a:spcBef>
              <a:spcAft>
                <a:spcPts val="0"/>
              </a:spcAft>
              <a:buClr>
                <a:srgbClr val="101D49"/>
              </a:buClr>
              <a:buSzPts val="2000"/>
              <a:buChar char="○"/>
            </a:pPr>
            <a:r>
              <a:rPr lang="en-US" i="0" dirty="0">
                <a:solidFill>
                  <a:srgbClr val="101D49"/>
                </a:solidFill>
              </a:rPr>
              <a:t>Mandatory Submission and Requirements</a:t>
            </a:r>
            <a:endParaRPr dirty="0">
              <a:solidFill>
                <a:srgbClr val="101D49"/>
              </a:solidFill>
            </a:endParaRPr>
          </a:p>
          <a:p>
            <a:pPr marL="913764" lvl="1" indent="-358139" algn="l" rtl="0">
              <a:lnSpc>
                <a:spcPct val="94000"/>
              </a:lnSpc>
              <a:spcBef>
                <a:spcPts val="700"/>
              </a:spcBef>
              <a:spcAft>
                <a:spcPts val="0"/>
              </a:spcAft>
              <a:buClr>
                <a:srgbClr val="101D49"/>
              </a:buClr>
              <a:buSzPts val="2000"/>
              <a:buChar char="○"/>
            </a:pPr>
            <a:r>
              <a:rPr lang="en-US" i="0" dirty="0">
                <a:solidFill>
                  <a:srgbClr val="101D49"/>
                </a:solidFill>
              </a:rPr>
              <a:t>Confirm Mutual Understanding and Submission</a:t>
            </a:r>
            <a:endParaRPr dirty="0">
              <a:solidFill>
                <a:srgbClr val="101D49"/>
              </a:solidFill>
            </a:endParaRPr>
          </a:p>
          <a:p>
            <a:pPr marL="913764" lvl="1" indent="-358139" algn="l" rtl="0">
              <a:lnSpc>
                <a:spcPct val="94000"/>
              </a:lnSpc>
              <a:spcBef>
                <a:spcPts val="700"/>
              </a:spcBef>
              <a:spcAft>
                <a:spcPts val="0"/>
              </a:spcAft>
              <a:buClr>
                <a:srgbClr val="101D49"/>
              </a:buClr>
              <a:buSzPts val="2000"/>
              <a:buChar char="○"/>
            </a:pPr>
            <a:r>
              <a:rPr lang="en-US" i="0" dirty="0">
                <a:solidFill>
                  <a:srgbClr val="101D49"/>
                </a:solidFill>
              </a:rPr>
              <a:t>Claim Clarification (Buy Indiana)</a:t>
            </a:r>
            <a:endParaRPr dirty="0">
              <a:solidFill>
                <a:srgbClr val="101D49"/>
              </a:solidFill>
            </a:endParaRPr>
          </a:p>
          <a:p>
            <a:pPr marL="913764" lvl="1" indent="-358139" algn="l" rtl="0">
              <a:lnSpc>
                <a:spcPct val="94000"/>
              </a:lnSpc>
              <a:spcBef>
                <a:spcPts val="700"/>
              </a:spcBef>
              <a:spcAft>
                <a:spcPts val="0"/>
              </a:spcAft>
              <a:buClr>
                <a:srgbClr val="101D49"/>
              </a:buClr>
              <a:buSzPts val="2000"/>
              <a:buChar char="○"/>
            </a:pPr>
            <a:r>
              <a:rPr lang="en-US" i="0" dirty="0">
                <a:solidFill>
                  <a:srgbClr val="101D49"/>
                </a:solidFill>
              </a:rPr>
              <a:t>Confidential / Redacted File Information</a:t>
            </a:r>
            <a:endParaRPr dirty="0">
              <a:solidFill>
                <a:srgbClr val="101D49"/>
              </a:solidFill>
            </a:endParaRPr>
          </a:p>
          <a:p>
            <a:pPr marL="913764" lvl="1" indent="-358139" algn="l" rtl="0">
              <a:lnSpc>
                <a:spcPct val="94000"/>
              </a:lnSpc>
              <a:spcBef>
                <a:spcPts val="700"/>
              </a:spcBef>
              <a:spcAft>
                <a:spcPts val="0"/>
              </a:spcAft>
              <a:buClr>
                <a:srgbClr val="101D49"/>
              </a:buClr>
              <a:buSzPts val="2000"/>
              <a:buChar char="○"/>
            </a:pPr>
            <a:r>
              <a:rPr lang="en-US" i="0" dirty="0">
                <a:solidFill>
                  <a:srgbClr val="101D49"/>
                </a:solidFill>
                <a:latin typeface="Calibri"/>
                <a:ea typeface="Calibri"/>
                <a:cs typeface="Calibri"/>
                <a:sym typeface="Calibri"/>
              </a:rPr>
              <a:t>Subcontractors per RFP Section 2.6.</a:t>
            </a:r>
            <a:r>
              <a:rPr lang="en-US" i="0" dirty="0">
                <a:solidFill>
                  <a:srgbClr val="101D49"/>
                </a:solidFill>
              </a:rPr>
              <a:t>3</a:t>
            </a:r>
            <a:endParaRPr dirty="0">
              <a:solidFill>
                <a:srgbClr val="101D49"/>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10"/>
          <p:cNvSpPr txBox="1">
            <a:spLocks noGrp="1"/>
          </p:cNvSpPr>
          <p:nvPr>
            <p:ph type="title"/>
          </p:nvPr>
        </p:nvSpPr>
        <p:spPr>
          <a:xfrm>
            <a:off x="1371600" y="63225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Buy Indiana – RFP Section 2.6.2 &amp; IEI – Attachment C</a:t>
            </a:r>
            <a:endParaRPr sz="4000"/>
          </a:p>
        </p:txBody>
      </p:sp>
      <p:sp>
        <p:nvSpPr>
          <p:cNvPr id="282" name="Google Shape;282;p10"/>
          <p:cNvSpPr txBox="1">
            <a:spLocks noGrp="1"/>
          </p:cNvSpPr>
          <p:nvPr>
            <p:ph type="body" idx="1"/>
          </p:nvPr>
        </p:nvSpPr>
        <p:spPr>
          <a:xfrm>
            <a:off x="1371600" y="1828800"/>
            <a:ext cx="9601200" cy="2900100"/>
          </a:xfrm>
          <a:prstGeom prst="rect">
            <a:avLst/>
          </a:prstGeom>
          <a:noFill/>
          <a:ln>
            <a:noFill/>
          </a:ln>
        </p:spPr>
        <p:txBody>
          <a:bodyPr spcFirstLastPara="1" wrap="square" lIns="91425" tIns="45700" rIns="91425" bIns="45700" anchor="t" anchorCtr="0">
            <a:noAutofit/>
          </a:bodyPr>
          <a:lstStyle/>
          <a:p>
            <a:pPr marL="384038" lvl="0" indent="-384038" algn="l" rtl="0">
              <a:lnSpc>
                <a:spcPct val="94000"/>
              </a:lnSpc>
              <a:spcBef>
                <a:spcPts val="0"/>
              </a:spcBef>
              <a:spcAft>
                <a:spcPts val="0"/>
              </a:spcAft>
              <a:buClr>
                <a:srgbClr val="101D49"/>
              </a:buClr>
              <a:buSzPts val="2000"/>
              <a:buChar char="●"/>
            </a:pPr>
            <a:r>
              <a:rPr lang="en-US" b="1">
                <a:solidFill>
                  <a:srgbClr val="101D49"/>
                </a:solidFill>
              </a:rPr>
              <a:t>Buy Indiana, RFP Main Document (Section 2.6.2)</a:t>
            </a:r>
            <a:endParaRPr>
              <a:solidFill>
                <a:srgbClr val="101D49"/>
              </a:solidFill>
            </a:endParaRPr>
          </a:p>
          <a:p>
            <a:pPr marL="914377" lvl="1" indent="-384038" algn="l" rtl="0">
              <a:lnSpc>
                <a:spcPct val="94000"/>
              </a:lnSpc>
              <a:spcBef>
                <a:spcPts val="700"/>
              </a:spcBef>
              <a:spcAft>
                <a:spcPts val="0"/>
              </a:spcAft>
              <a:buClr>
                <a:srgbClr val="101D49"/>
              </a:buClr>
              <a:buSzPts val="2000"/>
              <a:buChar char="○"/>
            </a:pPr>
            <a:r>
              <a:rPr lang="en-US" i="0">
                <a:solidFill>
                  <a:srgbClr val="101D49"/>
                </a:solidFill>
              </a:rPr>
              <a:t>Respondent’s Buy Indiana status shall be finalized by proposal due date.</a:t>
            </a:r>
            <a:endParaRPr/>
          </a:p>
          <a:p>
            <a:pPr marL="914377" lvl="1" indent="-384038" algn="l" rtl="0">
              <a:lnSpc>
                <a:spcPct val="94000"/>
              </a:lnSpc>
              <a:spcBef>
                <a:spcPts val="700"/>
              </a:spcBef>
              <a:spcAft>
                <a:spcPts val="0"/>
              </a:spcAft>
              <a:buClr>
                <a:srgbClr val="101D49"/>
              </a:buClr>
              <a:buSzPts val="2000"/>
              <a:buChar char="○"/>
            </a:pPr>
            <a:r>
              <a:rPr lang="en-US" i="0">
                <a:solidFill>
                  <a:srgbClr val="101D49"/>
                </a:solidFill>
              </a:rPr>
              <a:t>Five (5) definitions, details provided in the RFP Section 2.6.2.</a:t>
            </a:r>
            <a:endParaRPr>
              <a:solidFill>
                <a:srgbClr val="101D49"/>
              </a:solidFill>
            </a:endParaRPr>
          </a:p>
          <a:p>
            <a:pPr marL="384038" lvl="0" indent="-384038" algn="l" rtl="0">
              <a:lnSpc>
                <a:spcPct val="94000"/>
              </a:lnSpc>
              <a:spcBef>
                <a:spcPts val="1200"/>
              </a:spcBef>
              <a:spcAft>
                <a:spcPts val="0"/>
              </a:spcAft>
              <a:buClr>
                <a:srgbClr val="101D49"/>
              </a:buClr>
              <a:buSzPts val="2000"/>
              <a:buChar char="●"/>
            </a:pPr>
            <a:r>
              <a:rPr lang="en-US" b="1">
                <a:solidFill>
                  <a:srgbClr val="101D49"/>
                </a:solidFill>
              </a:rPr>
              <a:t>Indiana Economic Impact, Attachment C</a:t>
            </a:r>
            <a:endParaRPr/>
          </a:p>
          <a:p>
            <a:pPr marL="914377" lvl="1" indent="-384038" algn="l" rtl="0">
              <a:lnSpc>
                <a:spcPct val="94000"/>
              </a:lnSpc>
              <a:spcBef>
                <a:spcPts val="700"/>
              </a:spcBef>
              <a:spcAft>
                <a:spcPts val="0"/>
              </a:spcAft>
              <a:buClr>
                <a:srgbClr val="101D49"/>
              </a:buClr>
              <a:buSzPts val="2000"/>
              <a:buChar char="○"/>
            </a:pPr>
            <a:r>
              <a:rPr lang="en-US" i="0">
                <a:solidFill>
                  <a:srgbClr val="101D49"/>
                </a:solidFill>
              </a:rPr>
              <a:t>Respondents must submit this completed attachment, </a:t>
            </a:r>
            <a:r>
              <a:rPr lang="en-US" b="1" i="0">
                <a:solidFill>
                  <a:srgbClr val="101D49"/>
                </a:solidFill>
              </a:rPr>
              <a:t>but it will not be used for evaluation purposes. </a:t>
            </a:r>
            <a:endParaRPr/>
          </a:p>
          <a:p>
            <a:pPr marL="914377" lvl="1" indent="-384038" algn="l" rtl="0">
              <a:lnSpc>
                <a:spcPct val="94000"/>
              </a:lnSpc>
              <a:spcBef>
                <a:spcPts val="700"/>
              </a:spcBef>
              <a:spcAft>
                <a:spcPts val="0"/>
              </a:spcAft>
              <a:buClr>
                <a:srgbClr val="101D49"/>
              </a:buClr>
              <a:buSzPts val="2000"/>
              <a:buChar char="○"/>
            </a:pPr>
            <a:r>
              <a:rPr lang="en-US" i="0">
                <a:solidFill>
                  <a:srgbClr val="101D49"/>
                </a:solidFill>
              </a:rPr>
              <a:t>Definitions of FTE (Full-Time Equivalent).</a:t>
            </a:r>
            <a:endParaRPr/>
          </a:p>
          <a:p>
            <a:pPr marL="914377" lvl="1" indent="-384038" algn="l" rtl="0">
              <a:lnSpc>
                <a:spcPct val="94000"/>
              </a:lnSpc>
              <a:spcBef>
                <a:spcPts val="700"/>
              </a:spcBef>
              <a:spcAft>
                <a:spcPts val="0"/>
              </a:spcAft>
              <a:buClr>
                <a:srgbClr val="101D49"/>
              </a:buClr>
              <a:buSzPts val="2000"/>
              <a:buChar char="○"/>
            </a:pPr>
            <a:r>
              <a:rPr lang="en-US" i="0">
                <a:solidFill>
                  <a:srgbClr val="101D49"/>
                </a:solidFill>
              </a:rPr>
              <a:t>Example:  If a Respondent has five (5) full time employees, is bidding on its 5</a:t>
            </a:r>
            <a:r>
              <a:rPr lang="en-US" i="0" baseline="30000">
                <a:solidFill>
                  <a:srgbClr val="101D49"/>
                </a:solidFill>
              </a:rPr>
              <a:t>th</a:t>
            </a:r>
            <a:r>
              <a:rPr lang="en-US" i="0">
                <a:solidFill>
                  <a:srgbClr val="101D49"/>
                </a:solidFill>
              </a:rPr>
              <a:t> contract, and all contracts get an equal amount of commitment from the employees, then each employee commits 20% of his/her time to the new contract:</a:t>
            </a:r>
            <a:endParaRPr/>
          </a:p>
          <a:p>
            <a:pPr marL="1371566" lvl="2" indent="-384038" algn="l" rtl="0">
              <a:lnSpc>
                <a:spcPct val="94000"/>
              </a:lnSpc>
              <a:spcBef>
                <a:spcPts val="700"/>
              </a:spcBef>
              <a:spcAft>
                <a:spcPts val="0"/>
              </a:spcAft>
              <a:buClr>
                <a:srgbClr val="101D49"/>
              </a:buClr>
              <a:buSzPts val="2000"/>
              <a:buChar char="■"/>
            </a:pPr>
            <a:r>
              <a:rPr lang="en-US" sz="2000">
                <a:solidFill>
                  <a:srgbClr val="101D49"/>
                </a:solidFill>
              </a:rPr>
              <a:t>0.2 x 5 employees – 1 FTE</a:t>
            </a:r>
            <a:endParaRPr sz="20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11"/>
          <p:cNvSpPr txBox="1">
            <a:spLocks noGrp="1"/>
          </p:cNvSpPr>
          <p:nvPr>
            <p:ph type="title"/>
          </p:nvPr>
        </p:nvSpPr>
        <p:spPr>
          <a:xfrm>
            <a:off x="1371600" y="76560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Business Proposal – Attachment E</a:t>
            </a:r>
            <a:endParaRPr sz="4000"/>
          </a:p>
        </p:txBody>
      </p:sp>
      <p:sp>
        <p:nvSpPr>
          <p:cNvPr id="289" name="Google Shape;289;p11"/>
          <p:cNvSpPr txBox="1">
            <a:spLocks noGrp="1"/>
          </p:cNvSpPr>
          <p:nvPr>
            <p:ph type="body" idx="1"/>
          </p:nvPr>
        </p:nvSpPr>
        <p:spPr>
          <a:xfrm>
            <a:off x="1371600" y="1828800"/>
            <a:ext cx="9428400" cy="4592400"/>
          </a:xfrm>
          <a:prstGeom prst="rect">
            <a:avLst/>
          </a:prstGeom>
          <a:noFill/>
          <a:ln>
            <a:noFill/>
          </a:ln>
        </p:spPr>
        <p:txBody>
          <a:bodyPr spcFirstLastPara="1" wrap="square" lIns="91425" tIns="45700" rIns="91425" bIns="45700" anchor="t" anchorCtr="0">
            <a:normAutofit/>
          </a:bodyPr>
          <a:lstStyle/>
          <a:p>
            <a:pPr marL="384038" lvl="0" indent="-384038" algn="l" rtl="0">
              <a:lnSpc>
                <a:spcPct val="70000"/>
              </a:lnSpc>
              <a:spcBef>
                <a:spcPts val="0"/>
              </a:spcBef>
              <a:spcAft>
                <a:spcPts val="0"/>
              </a:spcAft>
              <a:buClr>
                <a:srgbClr val="101D49"/>
              </a:buClr>
              <a:buSzPts val="2000"/>
              <a:buChar char="●"/>
            </a:pPr>
            <a:r>
              <a:rPr lang="en-US" b="1">
                <a:solidFill>
                  <a:srgbClr val="101D49"/>
                </a:solidFill>
              </a:rPr>
              <a:t>Company Financial Information (Section 2.3.3)</a:t>
            </a:r>
            <a:endParaRPr/>
          </a:p>
          <a:p>
            <a:pPr marL="914377" lvl="1" indent="-384038" algn="l" rtl="0">
              <a:lnSpc>
                <a:spcPct val="84000"/>
              </a:lnSpc>
              <a:spcBef>
                <a:spcPts val="800"/>
              </a:spcBef>
              <a:spcAft>
                <a:spcPts val="0"/>
              </a:spcAft>
              <a:buClr>
                <a:srgbClr val="101D49"/>
              </a:buClr>
              <a:buSzPts val="2000"/>
              <a:buChar char="○"/>
            </a:pPr>
            <a:r>
              <a:rPr lang="en-US" i="0">
                <a:solidFill>
                  <a:srgbClr val="101D49"/>
                </a:solidFill>
              </a:rPr>
              <a:t>Respondents must provide documents to demonstrate financial stability including, for example, the most recent Dunn &amp; Bradstreet Business Report (preferred) or audited financial statements for the two (2) most recently completed fiscal years. If neither of these can be provided, Respondents must explain why and include an income statement and balance sheet for each of the two (2) most recently completed fiscal years. </a:t>
            </a:r>
            <a:endParaRPr/>
          </a:p>
          <a:p>
            <a:pPr marL="914377" lvl="1" indent="-384038" algn="l" rtl="0">
              <a:lnSpc>
                <a:spcPct val="84000"/>
              </a:lnSpc>
              <a:spcBef>
                <a:spcPts val="800"/>
              </a:spcBef>
              <a:spcAft>
                <a:spcPts val="0"/>
              </a:spcAft>
              <a:buClr>
                <a:srgbClr val="101D49"/>
              </a:buClr>
              <a:buSzPts val="2000"/>
              <a:buChar char="○"/>
            </a:pPr>
            <a:r>
              <a:rPr lang="en-US" i="0">
                <a:solidFill>
                  <a:srgbClr val="101D49"/>
                </a:solidFill>
              </a:rPr>
              <a:t>If the documents are from a parent or holding company, Respondents must explain the business relationship between the entities and demonstrate the financial stability of the entity which is directly responding to this RFP. </a:t>
            </a:r>
            <a:endParaRPr/>
          </a:p>
          <a:p>
            <a:pPr marL="384038" lvl="0" indent="-384038" algn="l" rtl="0">
              <a:lnSpc>
                <a:spcPct val="70000"/>
              </a:lnSpc>
              <a:spcBef>
                <a:spcPts val="1600"/>
              </a:spcBef>
              <a:spcAft>
                <a:spcPts val="0"/>
              </a:spcAft>
              <a:buClr>
                <a:srgbClr val="101D49"/>
              </a:buClr>
              <a:buSzPts val="2000"/>
              <a:buChar char="●"/>
            </a:pPr>
            <a:r>
              <a:rPr lang="en-US" b="1">
                <a:solidFill>
                  <a:srgbClr val="101D49"/>
                </a:solidFill>
              </a:rPr>
              <a:t>Contract Terms (Section 2.3.5)</a:t>
            </a:r>
            <a:endParaRPr/>
          </a:p>
          <a:p>
            <a:pPr marL="914377" lvl="1" indent="-384038" algn="l" rtl="0">
              <a:lnSpc>
                <a:spcPct val="84000"/>
              </a:lnSpc>
              <a:spcBef>
                <a:spcPts val="800"/>
              </a:spcBef>
              <a:spcAft>
                <a:spcPts val="0"/>
              </a:spcAft>
              <a:buClr>
                <a:srgbClr val="101D49"/>
              </a:buClr>
              <a:buSzPts val="2000"/>
              <a:buChar char="○"/>
            </a:pPr>
            <a:r>
              <a:rPr lang="en-US" i="0">
                <a:solidFill>
                  <a:srgbClr val="101D49"/>
                </a:solidFill>
              </a:rPr>
              <a:t>Respondents should review the sample State contract and note exceptions to State non-mandatory clauses in Business Proposal and Executive Summary. Mandatory clauses are non-negotiable.</a:t>
            </a:r>
            <a:endParaRPr i="0">
              <a:solidFill>
                <a:schemeClr val="dk1"/>
              </a:solidFill>
            </a:endParaRPr>
          </a:p>
          <a:p>
            <a:pPr marL="384038" lvl="0" indent="-269738" algn="l" rtl="0">
              <a:lnSpc>
                <a:spcPct val="84000"/>
              </a:lnSpc>
              <a:spcBef>
                <a:spcPts val="1200"/>
              </a:spcBef>
              <a:spcAft>
                <a:spcPts val="0"/>
              </a:spcAft>
              <a:buClr>
                <a:schemeClr val="dk2"/>
              </a:buClr>
              <a:buSzPts val="1800"/>
              <a:buNone/>
            </a:pPr>
            <a:endParaRPr sz="1800">
              <a:solidFill>
                <a:schemeClr val="dk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12"/>
          <p:cNvSpPr txBox="1">
            <a:spLocks noGrp="1"/>
          </p:cNvSpPr>
          <p:nvPr>
            <p:ph type="title"/>
          </p:nvPr>
        </p:nvSpPr>
        <p:spPr>
          <a:xfrm>
            <a:off x="1371600" y="76560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4000"/>
              <a:t>Business Proposal – Attachment E</a:t>
            </a:r>
            <a:endParaRPr sz="4000"/>
          </a:p>
        </p:txBody>
      </p:sp>
      <p:sp>
        <p:nvSpPr>
          <p:cNvPr id="296" name="Google Shape;296;p12"/>
          <p:cNvSpPr txBox="1">
            <a:spLocks noGrp="1"/>
          </p:cNvSpPr>
          <p:nvPr>
            <p:ph type="body" idx="1"/>
          </p:nvPr>
        </p:nvSpPr>
        <p:spPr>
          <a:xfrm>
            <a:off x="1371600" y="1828800"/>
            <a:ext cx="9428400" cy="3209925"/>
          </a:xfrm>
          <a:prstGeom prst="rect">
            <a:avLst/>
          </a:prstGeom>
          <a:noFill/>
          <a:ln>
            <a:noFill/>
          </a:ln>
        </p:spPr>
        <p:txBody>
          <a:bodyPr spcFirstLastPara="1" wrap="square" lIns="91425" tIns="45700" rIns="91425" bIns="45700" anchor="t" anchorCtr="0">
            <a:noAutofit/>
          </a:bodyPr>
          <a:lstStyle/>
          <a:p>
            <a:pPr marL="384038" lvl="0" indent="-352288" algn="l" rtl="0">
              <a:lnSpc>
                <a:spcPct val="94000"/>
              </a:lnSpc>
              <a:spcBef>
                <a:spcPts val="0"/>
              </a:spcBef>
              <a:spcAft>
                <a:spcPts val="0"/>
              </a:spcAft>
              <a:buClr>
                <a:srgbClr val="101D49"/>
              </a:buClr>
              <a:buSzPts val="2000"/>
              <a:buChar char="●"/>
            </a:pPr>
            <a:r>
              <a:rPr lang="en-US" b="1">
                <a:solidFill>
                  <a:srgbClr val="101D49"/>
                </a:solidFill>
              </a:rPr>
              <a:t>References (Section 2.3.6)</a:t>
            </a:r>
            <a:endParaRPr>
              <a:solidFill>
                <a:srgbClr val="101D49"/>
              </a:solidFill>
            </a:endParaRPr>
          </a:p>
          <a:p>
            <a:pPr marL="914377" lvl="1" indent="-384038" algn="l" rtl="0">
              <a:lnSpc>
                <a:spcPct val="94000"/>
              </a:lnSpc>
              <a:spcBef>
                <a:spcPts val="800"/>
              </a:spcBef>
              <a:spcAft>
                <a:spcPts val="0"/>
              </a:spcAft>
              <a:buClr>
                <a:srgbClr val="101D49"/>
              </a:buClr>
              <a:buSzPts val="2000"/>
              <a:buChar char="○"/>
            </a:pPr>
            <a:r>
              <a:rPr lang="en-US" i="0">
                <a:solidFill>
                  <a:srgbClr val="101D49"/>
                </a:solidFill>
              </a:rPr>
              <a:t>Respondents must have at least three (3) references who:</a:t>
            </a:r>
            <a:endParaRPr/>
          </a:p>
          <a:p>
            <a:pPr marL="1371566" lvl="2" indent="-384038" algn="l" rtl="0">
              <a:lnSpc>
                <a:spcPct val="94000"/>
              </a:lnSpc>
              <a:spcBef>
                <a:spcPts val="800"/>
              </a:spcBef>
              <a:spcAft>
                <a:spcPts val="0"/>
              </a:spcAft>
              <a:buClr>
                <a:srgbClr val="101D49"/>
              </a:buClr>
              <a:buSzPts val="2000"/>
              <a:buChar char="■"/>
            </a:pPr>
            <a:r>
              <a:rPr lang="en-US" sz="2000">
                <a:solidFill>
                  <a:srgbClr val="101D49"/>
                </a:solidFill>
              </a:rPr>
              <a:t>C</a:t>
            </a:r>
            <a:r>
              <a:rPr lang="en-US" sz="2000" i="0">
                <a:solidFill>
                  <a:srgbClr val="101D49"/>
                </a:solidFill>
              </a:rPr>
              <a:t>an speak to the Respondent’s experience in providing products and/or services that are the same, or similar, to those products and/or services requested in this solicitation.</a:t>
            </a:r>
            <a:endParaRPr sz="2000"/>
          </a:p>
          <a:p>
            <a:pPr marL="1371566" lvl="2" indent="-384038" algn="l" rtl="0">
              <a:lnSpc>
                <a:spcPct val="94000"/>
              </a:lnSpc>
              <a:spcBef>
                <a:spcPts val="800"/>
              </a:spcBef>
              <a:spcAft>
                <a:spcPts val="0"/>
              </a:spcAft>
              <a:buClr>
                <a:srgbClr val="101D49"/>
              </a:buClr>
              <a:buSzPts val="2000"/>
              <a:buChar char="■"/>
            </a:pPr>
            <a:r>
              <a:rPr lang="en-US" sz="2000" i="0">
                <a:solidFill>
                  <a:srgbClr val="101D49"/>
                </a:solidFill>
              </a:rPr>
              <a:t>Can speak to the Respondent’s performance on contracts of similar scope for government clients</a:t>
            </a:r>
            <a:r>
              <a:rPr lang="en-US" sz="2000">
                <a:solidFill>
                  <a:srgbClr val="101D49"/>
                </a:solidFill>
              </a:rPr>
              <a:t>.</a:t>
            </a:r>
            <a:endParaRPr sz="2000"/>
          </a:p>
          <a:p>
            <a:pPr marL="1371566" lvl="2" indent="-384038" algn="l" rtl="0">
              <a:lnSpc>
                <a:spcPct val="94000"/>
              </a:lnSpc>
              <a:spcBef>
                <a:spcPts val="800"/>
              </a:spcBef>
              <a:spcAft>
                <a:spcPts val="0"/>
              </a:spcAft>
              <a:buClr>
                <a:srgbClr val="101D49"/>
              </a:buClr>
              <a:buSzPts val="2000"/>
              <a:buChar char="■"/>
            </a:pPr>
            <a:r>
              <a:rPr lang="en-US" sz="2000" i="0">
                <a:solidFill>
                  <a:srgbClr val="101D49"/>
                </a:solidFill>
              </a:rPr>
              <a:t>Are not the State of Indiana or any of its agencies</a:t>
            </a:r>
            <a:r>
              <a:rPr lang="en-US" sz="2000">
                <a:solidFill>
                  <a:srgbClr val="101D49"/>
                </a:solidFill>
              </a:rPr>
              <a:t>.</a:t>
            </a:r>
            <a:endParaRPr sz="2000"/>
          </a:p>
          <a:p>
            <a:pPr marL="0" lvl="0" indent="0" algn="l" rtl="0">
              <a:lnSpc>
                <a:spcPct val="94000"/>
              </a:lnSpc>
              <a:spcBef>
                <a:spcPts val="800"/>
              </a:spcBef>
              <a:spcAft>
                <a:spcPts val="0"/>
              </a:spcAft>
              <a:buClr>
                <a:schemeClr val="dk2"/>
              </a:buClr>
              <a:buSzPts val="1550"/>
              <a:buNone/>
            </a:pPr>
            <a:endParaRPr sz="1800" i="0">
              <a:solidFill>
                <a:srgbClr val="101D49"/>
              </a:solidFill>
            </a:endParaRPr>
          </a:p>
          <a:p>
            <a:pPr marL="914377" lvl="1" indent="-285613" algn="l" rtl="0">
              <a:lnSpc>
                <a:spcPct val="94000"/>
              </a:lnSpc>
              <a:spcBef>
                <a:spcPts val="800"/>
              </a:spcBef>
              <a:spcAft>
                <a:spcPts val="0"/>
              </a:spcAft>
              <a:buClr>
                <a:schemeClr val="dk2"/>
              </a:buClr>
              <a:buSzPts val="1550"/>
              <a:buNone/>
            </a:pPr>
            <a:endParaRPr sz="1800" i="0">
              <a:solidFill>
                <a:srgbClr val="101D49"/>
              </a:solidFill>
            </a:endParaRPr>
          </a:p>
          <a:p>
            <a:pPr marL="914377" lvl="1" indent="-285613" algn="l" rtl="0">
              <a:lnSpc>
                <a:spcPct val="94000"/>
              </a:lnSpc>
              <a:spcBef>
                <a:spcPts val="800"/>
              </a:spcBef>
              <a:spcAft>
                <a:spcPts val="0"/>
              </a:spcAft>
              <a:buClr>
                <a:schemeClr val="dk2"/>
              </a:buClr>
              <a:buSzPts val="1550"/>
              <a:buNone/>
            </a:pPr>
            <a:endParaRPr sz="1800" i="0">
              <a:solidFill>
                <a:srgbClr val="101D49"/>
              </a:solidFill>
            </a:endParaRPr>
          </a:p>
          <a:p>
            <a:pPr marL="914377" lvl="1" indent="-285613" algn="l" rtl="0">
              <a:lnSpc>
                <a:spcPct val="94000"/>
              </a:lnSpc>
              <a:spcBef>
                <a:spcPts val="800"/>
              </a:spcBef>
              <a:spcAft>
                <a:spcPts val="0"/>
              </a:spcAft>
              <a:buClr>
                <a:schemeClr val="dk2"/>
              </a:buClr>
              <a:buSzPts val="1550"/>
              <a:buNone/>
            </a:pPr>
            <a:endParaRPr sz="1800" i="0">
              <a:solidFill>
                <a:srgbClr val="101D49"/>
              </a:solidFill>
            </a:endParaRPr>
          </a:p>
          <a:p>
            <a:pPr marL="914377" lvl="1" indent="-285613" algn="l" rtl="0">
              <a:lnSpc>
                <a:spcPct val="94000"/>
              </a:lnSpc>
              <a:spcBef>
                <a:spcPts val="800"/>
              </a:spcBef>
              <a:spcAft>
                <a:spcPts val="0"/>
              </a:spcAft>
              <a:buClr>
                <a:schemeClr val="dk2"/>
              </a:buClr>
              <a:buSzPts val="1550"/>
              <a:buNone/>
            </a:pPr>
            <a:endParaRPr sz="1800" i="0">
              <a:solidFill>
                <a:srgbClr val="101D49"/>
              </a:solidFill>
            </a:endParaRPr>
          </a:p>
          <a:p>
            <a:pPr marL="384038" lvl="0" indent="-285613" algn="l" rtl="0">
              <a:lnSpc>
                <a:spcPct val="94000"/>
              </a:lnSpc>
              <a:spcBef>
                <a:spcPts val="1200"/>
              </a:spcBef>
              <a:spcAft>
                <a:spcPts val="0"/>
              </a:spcAft>
              <a:buClr>
                <a:schemeClr val="dk2"/>
              </a:buClr>
              <a:buSzPts val="1550"/>
              <a:buNone/>
            </a:pPr>
            <a:endParaRPr sz="1800">
              <a:solidFill>
                <a:srgbClr val="101D49"/>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13"/>
          <p:cNvSpPr txBox="1">
            <a:spLocks noGrp="1"/>
          </p:cNvSpPr>
          <p:nvPr>
            <p:ph type="title"/>
          </p:nvPr>
        </p:nvSpPr>
        <p:spPr>
          <a:xfrm>
            <a:off x="1371600" y="759027"/>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Technical Proposal – Attachment F</a:t>
            </a:r>
            <a:endParaRPr sz="4000"/>
          </a:p>
        </p:txBody>
      </p:sp>
      <p:sp>
        <p:nvSpPr>
          <p:cNvPr id="303" name="Google Shape;303;p13"/>
          <p:cNvSpPr txBox="1">
            <a:spLocks noGrp="1"/>
          </p:cNvSpPr>
          <p:nvPr>
            <p:ph type="body" idx="1"/>
          </p:nvPr>
        </p:nvSpPr>
        <p:spPr>
          <a:xfrm>
            <a:off x="1371600" y="1828800"/>
            <a:ext cx="9123600" cy="4038600"/>
          </a:xfrm>
          <a:prstGeom prst="rect">
            <a:avLst/>
          </a:prstGeom>
          <a:noFill/>
          <a:ln>
            <a:noFill/>
          </a:ln>
        </p:spPr>
        <p:txBody>
          <a:bodyPr spcFirstLastPara="1" wrap="square" lIns="91425" tIns="45700" rIns="91425" bIns="45700" anchor="t" anchorCtr="0">
            <a:normAutofit/>
          </a:bodyPr>
          <a:lstStyle/>
          <a:p>
            <a:pPr marL="384038" lvl="0" indent="-352288" algn="l" rtl="0">
              <a:lnSpc>
                <a:spcPct val="94000"/>
              </a:lnSpc>
              <a:spcBef>
                <a:spcPts val="0"/>
              </a:spcBef>
              <a:spcAft>
                <a:spcPts val="0"/>
              </a:spcAft>
              <a:buClr>
                <a:srgbClr val="101D49"/>
              </a:buClr>
              <a:buSzPts val="2000"/>
              <a:buChar char="●"/>
            </a:pPr>
            <a:r>
              <a:rPr lang="en-US">
                <a:solidFill>
                  <a:srgbClr val="101D49"/>
                </a:solidFill>
              </a:rPr>
              <a:t>Respondents must address all questions and components of </a:t>
            </a:r>
            <a:r>
              <a:rPr lang="en-US" b="1">
                <a:solidFill>
                  <a:srgbClr val="101D49"/>
                </a:solidFill>
              </a:rPr>
              <a:t>Attachment F</a:t>
            </a:r>
            <a:r>
              <a:rPr lang="en-US">
                <a:solidFill>
                  <a:srgbClr val="101D49"/>
                </a:solidFill>
              </a:rPr>
              <a:t>. </a:t>
            </a:r>
            <a:endParaRPr/>
          </a:p>
          <a:p>
            <a:pPr marL="384038" lvl="0" indent="-352288" algn="l" rtl="0">
              <a:lnSpc>
                <a:spcPct val="94000"/>
              </a:lnSpc>
              <a:spcBef>
                <a:spcPts val="1200"/>
              </a:spcBef>
              <a:spcAft>
                <a:spcPts val="0"/>
              </a:spcAft>
              <a:buClr>
                <a:srgbClr val="101D49"/>
              </a:buClr>
              <a:buSzPts val="2000"/>
              <a:buChar char="●"/>
            </a:pPr>
            <a:r>
              <a:rPr lang="en-US" i="0">
                <a:solidFill>
                  <a:srgbClr val="101D49"/>
                </a:solidFill>
              </a:rPr>
              <a:t>Responses to each component and section should fully address all requirements of the relevant section of the Scope of Work (</a:t>
            </a:r>
            <a:r>
              <a:rPr lang="en-US" b="1">
                <a:solidFill>
                  <a:srgbClr val="101D49"/>
                </a:solidFill>
              </a:rPr>
              <a:t>Attachment L</a:t>
            </a:r>
            <a:r>
              <a:rPr lang="en-US" i="0">
                <a:solidFill>
                  <a:srgbClr val="101D49"/>
                </a:solidFill>
              </a:rPr>
              <a:t>). </a:t>
            </a:r>
            <a:endParaRPr/>
          </a:p>
          <a:p>
            <a:pPr marL="384038" lvl="0" indent="-352288" algn="l" rtl="0">
              <a:lnSpc>
                <a:spcPct val="94000"/>
              </a:lnSpc>
              <a:spcBef>
                <a:spcPts val="1200"/>
              </a:spcBef>
              <a:spcAft>
                <a:spcPts val="0"/>
              </a:spcAft>
              <a:buClr>
                <a:srgbClr val="101D49"/>
              </a:buClr>
              <a:buSzPts val="2000"/>
              <a:buChar char="●"/>
            </a:pPr>
            <a:r>
              <a:rPr lang="en-US">
                <a:solidFill>
                  <a:srgbClr val="101D49"/>
                </a:solidFill>
              </a:rPr>
              <a:t>Where appropriate, supporting documentation (e.g. diagrams, certificates, graphics, or other exhibits) may be submitted as an attachment and referenced within the relevant answer field.</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p14"/>
          <p:cNvSpPr txBox="1">
            <a:spLocks noGrp="1"/>
          </p:cNvSpPr>
          <p:nvPr>
            <p:ph type="title"/>
          </p:nvPr>
        </p:nvSpPr>
        <p:spPr>
          <a:xfrm>
            <a:off x="1371600" y="731712"/>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Minimum Requirements – Attachment F1</a:t>
            </a:r>
            <a:endParaRPr sz="4000"/>
          </a:p>
        </p:txBody>
      </p:sp>
      <p:sp>
        <p:nvSpPr>
          <p:cNvPr id="309" name="Google Shape;309;p14"/>
          <p:cNvSpPr txBox="1">
            <a:spLocks noGrp="1"/>
          </p:cNvSpPr>
          <p:nvPr>
            <p:ph type="body" idx="1"/>
          </p:nvPr>
        </p:nvSpPr>
        <p:spPr>
          <a:xfrm>
            <a:off x="1289222" y="1859692"/>
            <a:ext cx="9601200" cy="2900100"/>
          </a:xfrm>
          <a:prstGeom prst="rect">
            <a:avLst/>
          </a:prstGeom>
          <a:noFill/>
          <a:ln>
            <a:noFill/>
          </a:ln>
        </p:spPr>
        <p:txBody>
          <a:bodyPr spcFirstLastPara="1" wrap="square" lIns="91425" tIns="45700" rIns="91425" bIns="45700" anchor="t" anchorCtr="0">
            <a:noAutofit/>
          </a:bodyPr>
          <a:lstStyle/>
          <a:p>
            <a:pPr marL="384038" lvl="0" indent="-352288" algn="l" rtl="0">
              <a:lnSpc>
                <a:spcPct val="84000"/>
              </a:lnSpc>
              <a:spcBef>
                <a:spcPts val="0"/>
              </a:spcBef>
              <a:spcAft>
                <a:spcPts val="0"/>
              </a:spcAft>
              <a:buClr>
                <a:srgbClr val="101D49"/>
              </a:buClr>
              <a:buSzPts val="2000"/>
              <a:buChar char="●"/>
            </a:pPr>
            <a:r>
              <a:rPr lang="en-US">
                <a:solidFill>
                  <a:srgbClr val="101D49"/>
                </a:solidFill>
              </a:rPr>
              <a:t>Respondents must state their ability and willingness to meet all Minimum Requirements in both their Executive Summary and </a:t>
            </a:r>
            <a:r>
              <a:rPr lang="en-US" b="1">
                <a:solidFill>
                  <a:srgbClr val="101D49"/>
                </a:solidFill>
              </a:rPr>
              <a:t>Attachment F1</a:t>
            </a:r>
            <a:r>
              <a:rPr lang="en-US">
                <a:solidFill>
                  <a:srgbClr val="101D49"/>
                </a:solidFill>
              </a:rPr>
              <a:t>.</a:t>
            </a:r>
            <a:endParaRPr/>
          </a:p>
          <a:p>
            <a:pPr marL="384038" lvl="0" indent="-352288" algn="l" rtl="0">
              <a:lnSpc>
                <a:spcPct val="84000"/>
              </a:lnSpc>
              <a:spcBef>
                <a:spcPts val="1200"/>
              </a:spcBef>
              <a:spcAft>
                <a:spcPts val="0"/>
              </a:spcAft>
              <a:buClr>
                <a:srgbClr val="101D49"/>
              </a:buClr>
              <a:buSzPts val="2000"/>
              <a:buChar char="●"/>
            </a:pPr>
            <a:r>
              <a:rPr lang="en-US">
                <a:solidFill>
                  <a:srgbClr val="101D49"/>
                </a:solidFill>
              </a:rPr>
              <a:t>If a Respondent is unable to respond “Yes” to all Minimum Requirements but believes they have an alternative solution, they must provide the alternative solution with an explanation.</a:t>
            </a:r>
            <a:endParaRPr/>
          </a:p>
          <a:p>
            <a:pPr marL="914377" lvl="1" indent="-384038" algn="l" rtl="0">
              <a:lnSpc>
                <a:spcPct val="84000"/>
              </a:lnSpc>
              <a:spcBef>
                <a:spcPts val="700"/>
              </a:spcBef>
              <a:spcAft>
                <a:spcPts val="0"/>
              </a:spcAft>
              <a:buClr>
                <a:srgbClr val="101D49"/>
              </a:buClr>
              <a:buSzPts val="2000"/>
              <a:buChar char="○"/>
            </a:pPr>
            <a:r>
              <a:rPr lang="en-US">
                <a:solidFill>
                  <a:srgbClr val="101D49"/>
                </a:solidFill>
              </a:rPr>
              <a:t>Alternatives will be reviewed and considered by the State as to whether they are satisfactory.</a:t>
            </a:r>
            <a:endParaRPr/>
          </a:p>
          <a:p>
            <a:pPr marL="384038" lvl="0" indent="-352288" algn="l" rtl="0">
              <a:lnSpc>
                <a:spcPct val="84000"/>
              </a:lnSpc>
              <a:spcBef>
                <a:spcPts val="1200"/>
              </a:spcBef>
              <a:spcAft>
                <a:spcPts val="0"/>
              </a:spcAft>
              <a:buClr>
                <a:srgbClr val="101D49"/>
              </a:buClr>
              <a:buSzPts val="2000"/>
              <a:buChar char="●"/>
            </a:pPr>
            <a:r>
              <a:rPr lang="en-US">
                <a:solidFill>
                  <a:srgbClr val="101D49"/>
                </a:solidFill>
              </a:rPr>
              <a:t>Failure to satisfy Minimum Requirements will be considered grounds for disqualification from further consideration.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g34da64d39ab_0_0"/>
          <p:cNvSpPr txBox="1">
            <a:spLocks noGrp="1"/>
          </p:cNvSpPr>
          <p:nvPr>
            <p:ph type="title"/>
          </p:nvPr>
        </p:nvSpPr>
        <p:spPr>
          <a:xfrm>
            <a:off x="1371600" y="731712"/>
            <a:ext cx="96012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Cost Proposal – Attachment D</a:t>
            </a:r>
            <a:endParaRPr sz="4000"/>
          </a:p>
        </p:txBody>
      </p:sp>
      <p:sp>
        <p:nvSpPr>
          <p:cNvPr id="315" name="Google Shape;315;g34da64d39ab_0_0"/>
          <p:cNvSpPr txBox="1">
            <a:spLocks noGrp="1"/>
          </p:cNvSpPr>
          <p:nvPr>
            <p:ph type="body" idx="1"/>
          </p:nvPr>
        </p:nvSpPr>
        <p:spPr>
          <a:xfrm>
            <a:off x="1371600" y="1828800"/>
            <a:ext cx="8941324" cy="4419600"/>
          </a:xfrm>
          <a:prstGeom prst="rect">
            <a:avLst/>
          </a:prstGeom>
          <a:noFill/>
          <a:ln>
            <a:noFill/>
          </a:ln>
        </p:spPr>
        <p:txBody>
          <a:bodyPr spcFirstLastPara="1" wrap="square" lIns="91425" tIns="45700" rIns="91425" bIns="45700" anchor="t" anchorCtr="0">
            <a:noAutofit/>
          </a:bodyPr>
          <a:lstStyle/>
          <a:p>
            <a:pPr marL="384037" lvl="0" indent="-326887" algn="l" rtl="0">
              <a:lnSpc>
                <a:spcPct val="84000"/>
              </a:lnSpc>
              <a:spcBef>
                <a:spcPts val="0"/>
              </a:spcBef>
              <a:spcAft>
                <a:spcPts val="0"/>
              </a:spcAft>
              <a:buClr>
                <a:srgbClr val="101D49"/>
              </a:buClr>
              <a:buSzPts val="1600"/>
              <a:buChar char="●"/>
            </a:pPr>
            <a:r>
              <a:rPr lang="en-US" sz="1700" dirty="0">
                <a:solidFill>
                  <a:srgbClr val="101D49"/>
                </a:solidFill>
              </a:rPr>
              <a:t>Populate </a:t>
            </a:r>
            <a:r>
              <a:rPr lang="en-US" sz="1700" b="1" dirty="0">
                <a:solidFill>
                  <a:srgbClr val="101D49"/>
                </a:solidFill>
              </a:rPr>
              <a:t>ONLY</a:t>
            </a:r>
            <a:r>
              <a:rPr lang="en-US" sz="1700" dirty="0">
                <a:solidFill>
                  <a:srgbClr val="101D49"/>
                </a:solidFill>
              </a:rPr>
              <a:t> the yellow shaded cells in the Cost Proposal. Cells shaded in blue will populate automatically.</a:t>
            </a:r>
            <a:endParaRPr sz="1700" dirty="0">
              <a:solidFill>
                <a:srgbClr val="101D49"/>
              </a:solidFill>
            </a:endParaRPr>
          </a:p>
          <a:p>
            <a:pPr marL="0" lvl="0" indent="0" algn="l" rtl="0">
              <a:lnSpc>
                <a:spcPct val="84000"/>
              </a:lnSpc>
              <a:spcBef>
                <a:spcPts val="0"/>
              </a:spcBef>
              <a:spcAft>
                <a:spcPts val="0"/>
              </a:spcAft>
              <a:buNone/>
            </a:pPr>
            <a:endParaRPr sz="1700" dirty="0">
              <a:solidFill>
                <a:srgbClr val="101D49"/>
              </a:solidFill>
            </a:endParaRPr>
          </a:p>
          <a:p>
            <a:pPr marL="384037" lvl="0" indent="-326887" algn="l" rtl="0">
              <a:lnSpc>
                <a:spcPct val="84000"/>
              </a:lnSpc>
              <a:spcBef>
                <a:spcPts val="0"/>
              </a:spcBef>
              <a:spcAft>
                <a:spcPts val="0"/>
              </a:spcAft>
              <a:buClr>
                <a:srgbClr val="101D49"/>
              </a:buClr>
              <a:buSzPts val="1600"/>
              <a:buChar char="●"/>
            </a:pPr>
            <a:r>
              <a:rPr lang="en-US" sz="1700" dirty="0">
                <a:solidFill>
                  <a:srgbClr val="101D49"/>
                </a:solidFill>
              </a:rPr>
              <a:t>On </a:t>
            </a:r>
            <a:r>
              <a:rPr lang="en-US" sz="1700" b="1" dirty="0">
                <a:solidFill>
                  <a:srgbClr val="101D49"/>
                </a:solidFill>
              </a:rPr>
              <a:t>the Minimum Category Discounts tab</a:t>
            </a:r>
            <a:r>
              <a:rPr lang="en-US" sz="1700" dirty="0">
                <a:solidFill>
                  <a:srgbClr val="101D49"/>
                </a:solidFill>
              </a:rPr>
              <a:t>, provide the minimum percent off discount for each product category. These will be the minimum discounts applied to all items within the respective product category.</a:t>
            </a:r>
            <a:endParaRPr sz="1700" dirty="0">
              <a:solidFill>
                <a:srgbClr val="101D49"/>
              </a:solidFill>
            </a:endParaRPr>
          </a:p>
          <a:p>
            <a:pPr marL="457200" lvl="0" indent="0" algn="l" rtl="0">
              <a:lnSpc>
                <a:spcPct val="84000"/>
              </a:lnSpc>
              <a:spcBef>
                <a:spcPts val="0"/>
              </a:spcBef>
              <a:spcAft>
                <a:spcPts val="0"/>
              </a:spcAft>
              <a:buNone/>
            </a:pPr>
            <a:endParaRPr sz="1700" dirty="0">
              <a:solidFill>
                <a:srgbClr val="101D49"/>
              </a:solidFill>
            </a:endParaRPr>
          </a:p>
          <a:p>
            <a:pPr marL="384037" lvl="0" indent="-326887" algn="l" rtl="0">
              <a:lnSpc>
                <a:spcPct val="84000"/>
              </a:lnSpc>
              <a:spcBef>
                <a:spcPts val="0"/>
              </a:spcBef>
              <a:spcAft>
                <a:spcPts val="0"/>
              </a:spcAft>
              <a:buClr>
                <a:srgbClr val="101D49"/>
              </a:buClr>
              <a:buSzPts val="1600"/>
              <a:buChar char="●"/>
            </a:pPr>
            <a:r>
              <a:rPr lang="en-US" sz="1700" dirty="0">
                <a:solidFill>
                  <a:srgbClr val="101D49"/>
                </a:solidFill>
              </a:rPr>
              <a:t>On </a:t>
            </a:r>
            <a:r>
              <a:rPr lang="en-US" sz="1700" b="1" dirty="0">
                <a:solidFill>
                  <a:srgbClr val="101D49"/>
                </a:solidFill>
              </a:rPr>
              <a:t>Product Category Tabs I.-X</a:t>
            </a:r>
            <a:r>
              <a:rPr lang="en-US" sz="1700" dirty="0">
                <a:solidFill>
                  <a:srgbClr val="101D49"/>
                </a:solidFill>
              </a:rPr>
              <a:t>., enter the requested information for each listed product or functional equivalent. To be considered responsive, prices and discounts must be proposed for at least 95 percent of all items in that category. </a:t>
            </a:r>
          </a:p>
          <a:p>
            <a:pPr marL="57150" lvl="0" indent="0" algn="l" rtl="0">
              <a:lnSpc>
                <a:spcPct val="84000"/>
              </a:lnSpc>
              <a:spcBef>
                <a:spcPts val="0"/>
              </a:spcBef>
              <a:spcAft>
                <a:spcPts val="0"/>
              </a:spcAft>
              <a:buClr>
                <a:srgbClr val="101D49"/>
              </a:buClr>
              <a:buSzPts val="1600"/>
              <a:buNone/>
            </a:pPr>
            <a:endParaRPr sz="1700" dirty="0">
              <a:solidFill>
                <a:srgbClr val="101D49"/>
              </a:solidFill>
            </a:endParaRPr>
          </a:p>
          <a:p>
            <a:pPr marL="384037" lvl="0" indent="-326887" algn="l" rtl="0">
              <a:lnSpc>
                <a:spcPct val="84000"/>
              </a:lnSpc>
              <a:spcBef>
                <a:spcPts val="0"/>
              </a:spcBef>
              <a:spcAft>
                <a:spcPts val="0"/>
              </a:spcAft>
              <a:buClr>
                <a:srgbClr val="101D49"/>
              </a:buClr>
              <a:buSzPts val="1600"/>
              <a:buChar char="●"/>
            </a:pPr>
            <a:r>
              <a:rPr lang="en-US" sz="1700" dirty="0">
                <a:solidFill>
                  <a:srgbClr val="101D49"/>
                </a:solidFill>
              </a:rPr>
              <a:t>On the </a:t>
            </a:r>
            <a:r>
              <a:rPr lang="en-US" sz="1700" b="1" dirty="0">
                <a:solidFill>
                  <a:srgbClr val="101D49"/>
                </a:solidFill>
              </a:rPr>
              <a:t>Product Discount Exceptions tab</a:t>
            </a:r>
            <a:r>
              <a:rPr lang="en-US" sz="1700" dirty="0">
                <a:solidFill>
                  <a:srgbClr val="101D49"/>
                </a:solidFill>
              </a:rPr>
              <a:t>, list any items that should be exempt from product category discounts, if applicable. </a:t>
            </a:r>
          </a:p>
          <a:p>
            <a:pPr marL="57150" lvl="0" indent="0" algn="l" rtl="0">
              <a:lnSpc>
                <a:spcPct val="84000"/>
              </a:lnSpc>
              <a:spcBef>
                <a:spcPts val="0"/>
              </a:spcBef>
              <a:spcAft>
                <a:spcPts val="0"/>
              </a:spcAft>
              <a:buClr>
                <a:srgbClr val="101D49"/>
              </a:buClr>
              <a:buSzPts val="1600"/>
              <a:buNone/>
            </a:pPr>
            <a:endParaRPr lang="en-US" sz="1700" dirty="0">
              <a:solidFill>
                <a:srgbClr val="101D49"/>
              </a:solidFill>
            </a:endParaRPr>
          </a:p>
          <a:p>
            <a:pPr marL="384037" lvl="0" indent="-326887" algn="l" rtl="0">
              <a:lnSpc>
                <a:spcPct val="84000"/>
              </a:lnSpc>
              <a:spcBef>
                <a:spcPts val="0"/>
              </a:spcBef>
              <a:spcAft>
                <a:spcPts val="0"/>
              </a:spcAft>
              <a:buClr>
                <a:srgbClr val="101D49"/>
              </a:buClr>
              <a:buSzPts val="1600"/>
              <a:buChar char="●"/>
            </a:pPr>
            <a:r>
              <a:rPr lang="en-US" sz="1700" dirty="0">
                <a:solidFill>
                  <a:srgbClr val="101D49"/>
                </a:solidFill>
              </a:rPr>
              <a:t>On </a:t>
            </a:r>
            <a:r>
              <a:rPr lang="en-US" sz="1700" b="1" dirty="0">
                <a:solidFill>
                  <a:srgbClr val="101D49"/>
                </a:solidFill>
              </a:rPr>
              <a:t>the Product Core Charges tab</a:t>
            </a:r>
            <a:r>
              <a:rPr lang="en-US" sz="1700" dirty="0">
                <a:solidFill>
                  <a:srgbClr val="101D49"/>
                </a:solidFill>
              </a:rPr>
              <a:t>, please indicate any items that have an associated core charge. If applicable, list both the core charge and the core credit if the item is exchanged 1:1.</a:t>
            </a:r>
            <a:endParaRPr sz="1700" dirty="0">
              <a:solidFill>
                <a:srgbClr val="101D49"/>
              </a:solidFill>
            </a:endParaRPr>
          </a:p>
          <a:p>
            <a:pPr marL="0" lvl="0" indent="0" algn="l" rtl="0">
              <a:lnSpc>
                <a:spcPct val="84000"/>
              </a:lnSpc>
              <a:spcBef>
                <a:spcPts val="0"/>
              </a:spcBef>
              <a:spcAft>
                <a:spcPts val="0"/>
              </a:spcAft>
              <a:buNone/>
            </a:pPr>
            <a:endParaRPr sz="1700" dirty="0">
              <a:solidFill>
                <a:srgbClr val="101D49"/>
              </a:solidFill>
            </a:endParaRPr>
          </a:p>
          <a:p>
            <a:pPr marL="384037" lvl="0" indent="-326887" algn="l" rtl="0">
              <a:lnSpc>
                <a:spcPct val="84000"/>
              </a:lnSpc>
              <a:spcBef>
                <a:spcPts val="0"/>
              </a:spcBef>
              <a:spcAft>
                <a:spcPts val="0"/>
              </a:spcAft>
              <a:buClr>
                <a:srgbClr val="101D49"/>
              </a:buClr>
              <a:buSzPts val="1600"/>
              <a:buChar char="●"/>
            </a:pPr>
            <a:r>
              <a:rPr lang="en-US" sz="1700" dirty="0">
                <a:solidFill>
                  <a:srgbClr val="101D49"/>
                </a:solidFill>
              </a:rPr>
              <a:t>On </a:t>
            </a:r>
            <a:r>
              <a:rPr lang="en-US" sz="1700" b="1" dirty="0">
                <a:solidFill>
                  <a:srgbClr val="101D49"/>
                </a:solidFill>
              </a:rPr>
              <a:t>the Alternative Pricing Model tab</a:t>
            </a:r>
            <a:r>
              <a:rPr lang="en-US" sz="1700" dirty="0">
                <a:solidFill>
                  <a:srgbClr val="101D49"/>
                </a:solidFill>
              </a:rPr>
              <a:t>, propose any alternative pricing models or offerings which could result in higher value to savings to the State and Government Entities, if applicable.</a:t>
            </a:r>
            <a:endParaRPr sz="1700" dirty="0">
              <a:solidFill>
                <a:srgbClr val="101D49"/>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g2d909ee81e5_0_54"/>
          <p:cNvSpPr txBox="1">
            <a:spLocks noGrp="1"/>
          </p:cNvSpPr>
          <p:nvPr>
            <p:ph type="title"/>
          </p:nvPr>
        </p:nvSpPr>
        <p:spPr>
          <a:xfrm>
            <a:off x="1371600" y="761591"/>
            <a:ext cx="96012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Cost Proposal </a:t>
            </a:r>
            <a:r>
              <a:rPr lang="en-US" sz="4000" i="1"/>
              <a:t>Minimum Category Discounts</a:t>
            </a:r>
            <a:r>
              <a:rPr lang="en-US" sz="4000"/>
              <a:t> Tab – Attachment D</a:t>
            </a:r>
            <a:endParaRPr sz="4000"/>
          </a:p>
        </p:txBody>
      </p:sp>
      <p:sp>
        <p:nvSpPr>
          <p:cNvPr id="322" name="Google Shape;322;g2d909ee81e5_0_54"/>
          <p:cNvSpPr txBox="1">
            <a:spLocks noGrp="1"/>
          </p:cNvSpPr>
          <p:nvPr>
            <p:ph type="body" idx="1"/>
          </p:nvPr>
        </p:nvSpPr>
        <p:spPr>
          <a:xfrm>
            <a:off x="1295400" y="1855743"/>
            <a:ext cx="9601200" cy="784800"/>
          </a:xfrm>
          <a:prstGeom prst="rect">
            <a:avLst/>
          </a:prstGeom>
          <a:noFill/>
          <a:ln>
            <a:noFill/>
          </a:ln>
        </p:spPr>
        <p:txBody>
          <a:bodyPr spcFirstLastPara="1" wrap="square" lIns="91425" tIns="45700" rIns="91425" bIns="45700" anchor="t" anchorCtr="0">
            <a:noAutofit/>
          </a:bodyPr>
          <a:lstStyle/>
          <a:p>
            <a:pPr marL="0" lvl="0" indent="0" algn="l" rtl="0">
              <a:lnSpc>
                <a:spcPct val="94000"/>
              </a:lnSpc>
              <a:spcBef>
                <a:spcPts val="1200"/>
              </a:spcBef>
              <a:spcAft>
                <a:spcPts val="0"/>
              </a:spcAft>
              <a:buSzPts val="2000"/>
              <a:buNone/>
            </a:pPr>
            <a:r>
              <a:rPr lang="en-US" sz="1700">
                <a:solidFill>
                  <a:srgbClr val="FF0000"/>
                </a:solidFill>
              </a:rPr>
              <a:t>*The screenshot below represents an abbreviated version of this tab. Please refer to Att. D for a complete version of the tab.</a:t>
            </a:r>
            <a:endParaRPr sz="1700">
              <a:solidFill>
                <a:srgbClr val="FF0000"/>
              </a:solidFill>
            </a:endParaRPr>
          </a:p>
        </p:txBody>
      </p:sp>
      <p:pic>
        <p:nvPicPr>
          <p:cNvPr id="323" name="Google Shape;323;g2d909ee81e5_0_54" title="Screenshot 2025-04-14 172630.png"/>
          <p:cNvPicPr preferRelativeResize="0"/>
          <p:nvPr/>
        </p:nvPicPr>
        <p:blipFill rotWithShape="1">
          <a:blip r:embed="rId3">
            <a:alphaModFix/>
          </a:blip>
          <a:srcRect l="1733" t="11024" r="2480"/>
          <a:stretch/>
        </p:blipFill>
        <p:spPr>
          <a:xfrm>
            <a:off x="2375240" y="2931041"/>
            <a:ext cx="6379554" cy="991470"/>
          </a:xfrm>
          <a:prstGeom prst="rect">
            <a:avLst/>
          </a:prstGeom>
          <a:noFill/>
          <a:ln>
            <a:noFill/>
          </a:ln>
        </p:spPr>
      </p:pic>
      <p:pic>
        <p:nvPicPr>
          <p:cNvPr id="324" name="Google Shape;324;g2d909ee81e5_0_54" title="Screenshot 2025-04-14 172647.png"/>
          <p:cNvPicPr preferRelativeResize="0"/>
          <p:nvPr/>
        </p:nvPicPr>
        <p:blipFill rotWithShape="1">
          <a:blip r:embed="rId4">
            <a:alphaModFix/>
          </a:blip>
          <a:srcRect l="1080" t="8575" r="1576"/>
          <a:stretch/>
        </p:blipFill>
        <p:spPr>
          <a:xfrm>
            <a:off x="2375240" y="4204658"/>
            <a:ext cx="6379554" cy="843942"/>
          </a:xfrm>
          <a:prstGeom prst="rect">
            <a:avLst/>
          </a:prstGeom>
          <a:noFill/>
          <a:ln>
            <a:noFill/>
          </a:ln>
        </p:spPr>
      </p:pic>
      <p:sp>
        <p:nvSpPr>
          <p:cNvPr id="325" name="Google Shape;325;g2d909ee81e5_0_54"/>
          <p:cNvSpPr/>
          <p:nvPr/>
        </p:nvSpPr>
        <p:spPr>
          <a:xfrm>
            <a:off x="6826393" y="3224500"/>
            <a:ext cx="1853100" cy="1824000"/>
          </a:xfrm>
          <a:prstGeom prst="rect">
            <a:avLst/>
          </a:prstGeom>
          <a:no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sp>
        <p:nvSpPr>
          <p:cNvPr id="326" name="Google Shape;326;g2d909ee81e5_0_54"/>
          <p:cNvSpPr txBox="1"/>
          <p:nvPr/>
        </p:nvSpPr>
        <p:spPr>
          <a:xfrm>
            <a:off x="8536311" y="2776725"/>
            <a:ext cx="2537100" cy="6465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800" b="0" i="0" u="none" strike="noStrike" cap="none">
                <a:solidFill>
                  <a:srgbClr val="FF0000"/>
                </a:solidFill>
                <a:latin typeface="Calibri"/>
                <a:ea typeface="Calibri"/>
                <a:cs typeface="Calibri"/>
                <a:sym typeface="Calibri"/>
              </a:rPr>
              <a:t>Fill in requested information here</a:t>
            </a:r>
            <a:endParaRPr/>
          </a:p>
        </p:txBody>
      </p:sp>
      <p:cxnSp>
        <p:nvCxnSpPr>
          <p:cNvPr id="327" name="Google Shape;327;g2d909ee81e5_0_54"/>
          <p:cNvCxnSpPr/>
          <p:nvPr/>
        </p:nvCxnSpPr>
        <p:spPr>
          <a:xfrm flipH="1">
            <a:off x="7949774" y="3099975"/>
            <a:ext cx="1012500" cy="576300"/>
          </a:xfrm>
          <a:prstGeom prst="straightConnector1">
            <a:avLst/>
          </a:prstGeom>
          <a:noFill/>
          <a:ln w="9525" cap="flat" cmpd="sng">
            <a:solidFill>
              <a:srgbClr val="FF0000"/>
            </a:solidFill>
            <a:prstDash val="solid"/>
            <a:round/>
            <a:headEnd type="none" w="sm" len="sm"/>
            <a:tailEnd type="triangle" w="med" len="med"/>
          </a:ln>
        </p:spPr>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9" name="Google Shape;199;p2"/>
          <p:cNvSpPr txBox="1">
            <a:spLocks noGrp="1"/>
          </p:cNvSpPr>
          <p:nvPr>
            <p:ph type="body" idx="1"/>
          </p:nvPr>
        </p:nvSpPr>
        <p:spPr>
          <a:xfrm>
            <a:off x="1005838" y="1903068"/>
            <a:ext cx="4870175" cy="829157"/>
          </a:xfrm>
          <a:prstGeom prst="rect">
            <a:avLst/>
          </a:prstGeom>
          <a:noFill/>
          <a:ln>
            <a:noFill/>
          </a:ln>
        </p:spPr>
        <p:txBody>
          <a:bodyPr spcFirstLastPara="1" wrap="square" lIns="91425" tIns="45700" rIns="91425" bIns="45700" anchor="t" anchorCtr="0">
            <a:noAutofit/>
          </a:bodyPr>
          <a:lstStyle/>
          <a:p>
            <a:pPr marL="384037" lvl="0" indent="-352287" algn="l" rtl="0">
              <a:lnSpc>
                <a:spcPct val="94000"/>
              </a:lnSpc>
              <a:spcBef>
                <a:spcPts val="0"/>
              </a:spcBef>
              <a:spcAft>
                <a:spcPts val="0"/>
              </a:spcAft>
              <a:buClr>
                <a:srgbClr val="101D49"/>
              </a:buClr>
              <a:buSzPts val="1500"/>
              <a:buChar char="●"/>
            </a:pPr>
            <a:r>
              <a:rPr lang="en-US" sz="1500" dirty="0">
                <a:solidFill>
                  <a:srgbClr val="101D49"/>
                </a:solidFill>
                <a:latin typeface="Calibri" panose="020F0502020204030204" pitchFamily="34" charset="0"/>
                <a:cs typeface="Calibri" panose="020F0502020204030204" pitchFamily="34" charset="0"/>
              </a:rPr>
              <a:t>General Information</a:t>
            </a:r>
            <a:endParaRPr sz="1500" dirty="0">
              <a:solidFill>
                <a:srgbClr val="101D49"/>
              </a:solidFill>
              <a:latin typeface="Calibri" panose="020F0502020204030204" pitchFamily="34" charset="0"/>
              <a:cs typeface="Calibri" panose="020F0502020204030204" pitchFamily="34" charset="0"/>
            </a:endParaRPr>
          </a:p>
          <a:p>
            <a:pPr marL="384036" lvl="0" indent="-352286" algn="l" rtl="0">
              <a:lnSpc>
                <a:spcPct val="94000"/>
              </a:lnSpc>
              <a:spcBef>
                <a:spcPts val="200"/>
              </a:spcBef>
              <a:spcAft>
                <a:spcPts val="0"/>
              </a:spcAft>
              <a:buClr>
                <a:srgbClr val="101D49"/>
              </a:buClr>
              <a:buSzPts val="1500"/>
              <a:buChar char="●"/>
            </a:pPr>
            <a:r>
              <a:rPr lang="en-US" sz="1500" dirty="0">
                <a:solidFill>
                  <a:srgbClr val="101D49"/>
                </a:solidFill>
                <a:latin typeface="Calibri" panose="020F0502020204030204" pitchFamily="34" charset="0"/>
                <a:cs typeface="Calibri" panose="020F0502020204030204" pitchFamily="34" charset="0"/>
              </a:rPr>
              <a:t>RFP 25-83140 Overview</a:t>
            </a:r>
            <a:endParaRPr sz="1500" dirty="0">
              <a:solidFill>
                <a:srgbClr val="101D49"/>
              </a:solidFill>
              <a:latin typeface="Calibri" panose="020F0502020204030204" pitchFamily="34" charset="0"/>
              <a:cs typeface="Calibri" panose="020F0502020204030204" pitchFamily="34" charset="0"/>
            </a:endParaRPr>
          </a:p>
          <a:p>
            <a:pPr marL="914400" lvl="1" indent="-323850" algn="l" rtl="0">
              <a:lnSpc>
                <a:spcPct val="94000"/>
              </a:lnSpc>
              <a:spcBef>
                <a:spcPts val="200"/>
              </a:spcBef>
              <a:spcAft>
                <a:spcPts val="0"/>
              </a:spcAft>
              <a:buClr>
                <a:srgbClr val="101D49"/>
              </a:buClr>
              <a:buSzPts val="1500"/>
              <a:buChar char="○"/>
            </a:pPr>
            <a:r>
              <a:rPr lang="en-US" sz="1500" dirty="0">
                <a:solidFill>
                  <a:srgbClr val="101D49"/>
                </a:solidFill>
                <a:latin typeface="Calibri" panose="020F0502020204030204" pitchFamily="34" charset="0"/>
                <a:cs typeface="Calibri" panose="020F0502020204030204" pitchFamily="34" charset="0"/>
              </a:rPr>
              <a:t>Purpose of RFP and Background</a:t>
            </a:r>
            <a:endParaRPr sz="1500" dirty="0">
              <a:solidFill>
                <a:srgbClr val="101D49"/>
              </a:solidFill>
              <a:latin typeface="Calibri" panose="020F0502020204030204" pitchFamily="34" charset="0"/>
              <a:cs typeface="Calibri" panose="020F0502020204030204" pitchFamily="34" charset="0"/>
            </a:endParaRPr>
          </a:p>
          <a:p>
            <a:pPr marL="914400" lvl="1" indent="-323850" algn="l" rtl="0">
              <a:lnSpc>
                <a:spcPct val="94000"/>
              </a:lnSpc>
              <a:spcBef>
                <a:spcPts val="200"/>
              </a:spcBef>
              <a:spcAft>
                <a:spcPts val="0"/>
              </a:spcAft>
              <a:buClr>
                <a:srgbClr val="101D49"/>
              </a:buClr>
              <a:buSzPts val="1500"/>
              <a:buChar char="○"/>
            </a:pPr>
            <a:r>
              <a:rPr lang="en-US" sz="1500" dirty="0">
                <a:solidFill>
                  <a:srgbClr val="101D49"/>
                </a:solidFill>
                <a:latin typeface="Calibri" panose="020F0502020204030204" pitchFamily="34" charset="0"/>
                <a:cs typeface="Calibri" panose="020F0502020204030204" pitchFamily="34" charset="0"/>
              </a:rPr>
              <a:t>Scope of Work - Attachment L</a:t>
            </a:r>
            <a:endParaRPr sz="1500" dirty="0">
              <a:solidFill>
                <a:srgbClr val="101D49"/>
              </a:solidFill>
              <a:latin typeface="Calibri" panose="020F0502020204030204" pitchFamily="34" charset="0"/>
              <a:cs typeface="Calibri" panose="020F0502020204030204" pitchFamily="34" charset="0"/>
            </a:endParaRPr>
          </a:p>
          <a:p>
            <a:pPr marL="914400" lvl="1" indent="-323850" algn="l" rtl="0">
              <a:lnSpc>
                <a:spcPct val="94000"/>
              </a:lnSpc>
              <a:spcBef>
                <a:spcPts val="200"/>
              </a:spcBef>
              <a:spcAft>
                <a:spcPts val="0"/>
              </a:spcAft>
              <a:buClr>
                <a:srgbClr val="101D49"/>
              </a:buClr>
              <a:buSzPts val="1500"/>
              <a:buChar char="○"/>
            </a:pPr>
            <a:r>
              <a:rPr lang="en-US" sz="1500" dirty="0">
                <a:solidFill>
                  <a:srgbClr val="101D49"/>
                </a:solidFill>
                <a:latin typeface="Calibri" panose="020F0502020204030204" pitchFamily="34" charset="0"/>
                <a:cs typeface="Calibri" panose="020F0502020204030204" pitchFamily="34" charset="0"/>
              </a:rPr>
              <a:t>Term of Contract</a:t>
            </a:r>
            <a:endParaRPr sz="1500" dirty="0">
              <a:solidFill>
                <a:srgbClr val="101D49"/>
              </a:solidFill>
              <a:latin typeface="Calibri" panose="020F0502020204030204" pitchFamily="34" charset="0"/>
              <a:cs typeface="Calibri" panose="020F0502020204030204" pitchFamily="34" charset="0"/>
            </a:endParaRPr>
          </a:p>
          <a:p>
            <a:pPr marL="914400" lvl="1" indent="-323850" algn="l" rtl="0">
              <a:lnSpc>
                <a:spcPct val="94000"/>
              </a:lnSpc>
              <a:spcBef>
                <a:spcPts val="200"/>
              </a:spcBef>
              <a:spcAft>
                <a:spcPts val="0"/>
              </a:spcAft>
              <a:buClr>
                <a:srgbClr val="101D49"/>
              </a:buClr>
              <a:buSzPts val="1500"/>
              <a:buChar char="○"/>
            </a:pPr>
            <a:r>
              <a:rPr lang="en-US" sz="1500" dirty="0">
                <a:solidFill>
                  <a:srgbClr val="101D49"/>
                </a:solidFill>
                <a:latin typeface="Calibri" panose="020F0502020204030204" pitchFamily="34" charset="0"/>
                <a:cs typeface="Calibri" panose="020F0502020204030204" pitchFamily="34" charset="0"/>
              </a:rPr>
              <a:t>Key Dates</a:t>
            </a:r>
            <a:endParaRPr sz="1500" dirty="0">
              <a:solidFill>
                <a:srgbClr val="101D49"/>
              </a:solidFill>
              <a:latin typeface="Calibri" panose="020F0502020204030204" pitchFamily="34" charset="0"/>
              <a:cs typeface="Calibri" panose="020F0502020204030204" pitchFamily="34" charset="0"/>
            </a:endParaRPr>
          </a:p>
          <a:p>
            <a:pPr marL="384036" lvl="0" indent="-352286" algn="l" rtl="0">
              <a:lnSpc>
                <a:spcPct val="94000"/>
              </a:lnSpc>
              <a:spcBef>
                <a:spcPts val="200"/>
              </a:spcBef>
              <a:spcAft>
                <a:spcPts val="0"/>
              </a:spcAft>
              <a:buClr>
                <a:srgbClr val="101D49"/>
              </a:buClr>
              <a:buSzPts val="1500"/>
              <a:buChar char="●"/>
            </a:pPr>
            <a:r>
              <a:rPr lang="en-US" sz="1500" dirty="0">
                <a:solidFill>
                  <a:srgbClr val="101D49"/>
                </a:solidFill>
                <a:latin typeface="Calibri" panose="020F0502020204030204" pitchFamily="34" charset="0"/>
                <a:cs typeface="Calibri" panose="020F0502020204030204" pitchFamily="34" charset="0"/>
              </a:rPr>
              <a:t>Proposal Instructions and Evaluation Criteria</a:t>
            </a:r>
            <a:endParaRPr sz="1500" dirty="0">
              <a:solidFill>
                <a:srgbClr val="101D49"/>
              </a:solidFill>
              <a:latin typeface="Calibri" panose="020F0502020204030204" pitchFamily="34" charset="0"/>
              <a:cs typeface="Calibri" panose="020F0502020204030204" pitchFamily="34" charset="0"/>
            </a:endParaRPr>
          </a:p>
          <a:p>
            <a:pPr marL="914400" lvl="1" indent="-323850" algn="l" rtl="0">
              <a:lnSpc>
                <a:spcPct val="94000"/>
              </a:lnSpc>
              <a:spcBef>
                <a:spcPts val="200"/>
              </a:spcBef>
              <a:spcAft>
                <a:spcPts val="0"/>
              </a:spcAft>
              <a:buClr>
                <a:srgbClr val="101D49"/>
              </a:buClr>
              <a:buSzPts val="1500"/>
              <a:buChar char="○"/>
            </a:pPr>
            <a:r>
              <a:rPr lang="en-US" sz="1500" dirty="0">
                <a:solidFill>
                  <a:srgbClr val="101D49"/>
                </a:solidFill>
                <a:latin typeface="Calibri" panose="020F0502020204030204" pitchFamily="34" charset="0"/>
                <a:cs typeface="Calibri" panose="020F0502020204030204" pitchFamily="34" charset="0"/>
              </a:rPr>
              <a:t>Executive Summary</a:t>
            </a:r>
            <a:endParaRPr sz="1500" dirty="0">
              <a:solidFill>
                <a:srgbClr val="101D49"/>
              </a:solidFill>
              <a:latin typeface="Calibri" panose="020F0502020204030204" pitchFamily="34" charset="0"/>
              <a:cs typeface="Calibri" panose="020F0502020204030204" pitchFamily="34" charset="0"/>
            </a:endParaRPr>
          </a:p>
          <a:p>
            <a:pPr marL="914400" lvl="1" indent="-323850" algn="l" rtl="0">
              <a:lnSpc>
                <a:spcPct val="94000"/>
              </a:lnSpc>
              <a:spcBef>
                <a:spcPts val="200"/>
              </a:spcBef>
              <a:spcAft>
                <a:spcPts val="0"/>
              </a:spcAft>
              <a:buClr>
                <a:srgbClr val="101D49"/>
              </a:buClr>
              <a:buSzPts val="1500"/>
              <a:buChar char="○"/>
            </a:pPr>
            <a:r>
              <a:rPr lang="en-US" sz="1500" dirty="0">
                <a:solidFill>
                  <a:srgbClr val="101D49"/>
                </a:solidFill>
                <a:latin typeface="Calibri" panose="020F0502020204030204" pitchFamily="34" charset="0"/>
                <a:cs typeface="Calibri" panose="020F0502020204030204" pitchFamily="34" charset="0"/>
              </a:rPr>
              <a:t>Attestation Form - Attachment J</a:t>
            </a:r>
            <a:endParaRPr sz="1500" dirty="0">
              <a:solidFill>
                <a:srgbClr val="101D49"/>
              </a:solidFill>
              <a:latin typeface="Calibri" panose="020F0502020204030204" pitchFamily="34" charset="0"/>
              <a:cs typeface="Calibri" panose="020F0502020204030204" pitchFamily="34" charset="0"/>
            </a:endParaRPr>
          </a:p>
          <a:p>
            <a:pPr marL="914400" lvl="1" indent="-323850" algn="l" rtl="0">
              <a:lnSpc>
                <a:spcPct val="94000"/>
              </a:lnSpc>
              <a:spcBef>
                <a:spcPts val="200"/>
              </a:spcBef>
              <a:spcAft>
                <a:spcPts val="0"/>
              </a:spcAft>
              <a:buClr>
                <a:srgbClr val="101D49"/>
              </a:buClr>
              <a:buSzPts val="1500"/>
              <a:buChar char="○"/>
            </a:pPr>
            <a:r>
              <a:rPr lang="en-US" sz="1500" dirty="0">
                <a:solidFill>
                  <a:srgbClr val="101D49"/>
                </a:solidFill>
                <a:latin typeface="Calibri" panose="020F0502020204030204" pitchFamily="34" charset="0"/>
                <a:cs typeface="Calibri" panose="020F0502020204030204" pitchFamily="34" charset="0"/>
              </a:rPr>
              <a:t>Buy Indiana - RFP Section 2.6.2 &amp; IN Economic Impact  - Attachment C</a:t>
            </a:r>
            <a:endParaRPr sz="1500" dirty="0">
              <a:solidFill>
                <a:srgbClr val="101D49"/>
              </a:solidFill>
              <a:latin typeface="Calibri" panose="020F0502020204030204" pitchFamily="34" charset="0"/>
              <a:cs typeface="Calibri" panose="020F0502020204030204" pitchFamily="34" charset="0"/>
            </a:endParaRPr>
          </a:p>
          <a:p>
            <a:pPr marL="914400" lvl="1" indent="-323850" algn="l" rtl="0">
              <a:lnSpc>
                <a:spcPct val="94000"/>
              </a:lnSpc>
              <a:spcBef>
                <a:spcPts val="200"/>
              </a:spcBef>
              <a:spcAft>
                <a:spcPts val="0"/>
              </a:spcAft>
              <a:buClr>
                <a:srgbClr val="101D49"/>
              </a:buClr>
              <a:buSzPts val="1500"/>
              <a:buChar char="○"/>
            </a:pPr>
            <a:r>
              <a:rPr lang="en-US" sz="1500" dirty="0">
                <a:solidFill>
                  <a:srgbClr val="101D49"/>
                </a:solidFill>
                <a:latin typeface="Calibri" panose="020F0502020204030204" pitchFamily="34" charset="0"/>
                <a:cs typeface="Calibri" panose="020F0502020204030204" pitchFamily="34" charset="0"/>
              </a:rPr>
              <a:t>Business Proposal - Attachment E</a:t>
            </a:r>
            <a:endParaRPr sz="1500" dirty="0">
              <a:solidFill>
                <a:srgbClr val="101D49"/>
              </a:solidFill>
              <a:latin typeface="Calibri" panose="020F0502020204030204" pitchFamily="34" charset="0"/>
              <a:cs typeface="Calibri" panose="020F0502020204030204" pitchFamily="34" charset="0"/>
            </a:endParaRPr>
          </a:p>
          <a:p>
            <a:pPr marL="914400" lvl="1" indent="-323850" algn="l" rtl="0">
              <a:lnSpc>
                <a:spcPct val="94000"/>
              </a:lnSpc>
              <a:spcBef>
                <a:spcPts val="200"/>
              </a:spcBef>
              <a:spcAft>
                <a:spcPts val="0"/>
              </a:spcAft>
              <a:buClr>
                <a:srgbClr val="101D49"/>
              </a:buClr>
              <a:buSzPts val="1500"/>
              <a:buChar char="○"/>
            </a:pPr>
            <a:r>
              <a:rPr lang="en-US" sz="1500" dirty="0">
                <a:solidFill>
                  <a:srgbClr val="101D49"/>
                </a:solidFill>
                <a:latin typeface="Calibri" panose="020F0502020204030204" pitchFamily="34" charset="0"/>
                <a:cs typeface="Calibri" panose="020F0502020204030204" pitchFamily="34" charset="0"/>
              </a:rPr>
              <a:t>Technical Proposal - Attachment F</a:t>
            </a:r>
            <a:endParaRPr sz="1500" dirty="0">
              <a:solidFill>
                <a:srgbClr val="101D49"/>
              </a:solidFill>
              <a:latin typeface="Calibri" panose="020F0502020204030204" pitchFamily="34" charset="0"/>
              <a:cs typeface="Calibri" panose="020F0502020204030204" pitchFamily="34" charset="0"/>
            </a:endParaRPr>
          </a:p>
          <a:p>
            <a:pPr marL="914400" lvl="1" indent="-323850" algn="l" rtl="0">
              <a:lnSpc>
                <a:spcPct val="94000"/>
              </a:lnSpc>
              <a:spcBef>
                <a:spcPts val="200"/>
              </a:spcBef>
              <a:spcAft>
                <a:spcPts val="0"/>
              </a:spcAft>
              <a:buClr>
                <a:srgbClr val="101D49"/>
              </a:buClr>
              <a:buSzPts val="1500"/>
              <a:buChar char="○"/>
            </a:pPr>
            <a:r>
              <a:rPr lang="en-US" sz="1500" dirty="0">
                <a:solidFill>
                  <a:srgbClr val="101D49"/>
                </a:solidFill>
                <a:latin typeface="Calibri" panose="020F0502020204030204" pitchFamily="34" charset="0"/>
                <a:cs typeface="Calibri" panose="020F0502020204030204" pitchFamily="34" charset="0"/>
              </a:rPr>
              <a:t>Minimum Requirements - Attachment F1</a:t>
            </a:r>
            <a:endParaRPr sz="1500" dirty="0">
              <a:solidFill>
                <a:srgbClr val="101D49"/>
              </a:solidFill>
              <a:latin typeface="Calibri" panose="020F0502020204030204" pitchFamily="34" charset="0"/>
              <a:cs typeface="Calibri" panose="020F0502020204030204" pitchFamily="34" charset="0"/>
            </a:endParaRPr>
          </a:p>
          <a:p>
            <a:pPr marL="914400" lvl="1" indent="-323850" algn="l" rtl="0">
              <a:lnSpc>
                <a:spcPct val="94000"/>
              </a:lnSpc>
              <a:spcBef>
                <a:spcPts val="200"/>
              </a:spcBef>
              <a:spcAft>
                <a:spcPts val="0"/>
              </a:spcAft>
              <a:buClr>
                <a:srgbClr val="101D49"/>
              </a:buClr>
              <a:buSzPts val="1500"/>
              <a:buChar char="○"/>
            </a:pPr>
            <a:r>
              <a:rPr lang="en-US" sz="1500" dirty="0">
                <a:solidFill>
                  <a:srgbClr val="101D49"/>
                </a:solidFill>
                <a:latin typeface="Calibri" panose="020F0502020204030204" pitchFamily="34" charset="0"/>
                <a:cs typeface="Calibri" panose="020F0502020204030204" pitchFamily="34" charset="0"/>
              </a:rPr>
              <a:t>Cost Proposal - Attachment D</a:t>
            </a:r>
            <a:endParaRPr sz="1500" dirty="0">
              <a:solidFill>
                <a:srgbClr val="101D49"/>
              </a:solidFill>
              <a:latin typeface="Calibri" panose="020F0502020204030204" pitchFamily="34" charset="0"/>
              <a:cs typeface="Calibri" panose="020F0502020204030204" pitchFamily="34" charset="0"/>
            </a:endParaRPr>
          </a:p>
          <a:p>
            <a:pPr marL="914400" lvl="1" indent="-323850" algn="l" rtl="0">
              <a:lnSpc>
                <a:spcPct val="94000"/>
              </a:lnSpc>
              <a:spcBef>
                <a:spcPts val="200"/>
              </a:spcBef>
              <a:spcAft>
                <a:spcPts val="0"/>
              </a:spcAft>
              <a:buClr>
                <a:srgbClr val="101D49"/>
              </a:buClr>
              <a:buSzPts val="1500"/>
              <a:buChar char="○"/>
            </a:pPr>
            <a:r>
              <a:rPr lang="en-US" sz="1500" dirty="0">
                <a:solidFill>
                  <a:srgbClr val="101D49"/>
                </a:solidFill>
                <a:latin typeface="Calibri" panose="020F0502020204030204" pitchFamily="34" charset="0"/>
                <a:cs typeface="Calibri" panose="020F0502020204030204" pitchFamily="34" charset="0"/>
              </a:rPr>
              <a:t>Confidential Information</a:t>
            </a:r>
            <a:endParaRPr sz="1500" dirty="0">
              <a:solidFill>
                <a:srgbClr val="101D49"/>
              </a:solidFill>
              <a:latin typeface="Calibri" panose="020F0502020204030204" pitchFamily="34" charset="0"/>
              <a:cs typeface="Calibri" panose="020F0502020204030204" pitchFamily="34" charset="0"/>
            </a:endParaRPr>
          </a:p>
          <a:p>
            <a:pPr marL="914400" lvl="1" indent="-323850" algn="l" rtl="0">
              <a:lnSpc>
                <a:spcPct val="94000"/>
              </a:lnSpc>
              <a:spcBef>
                <a:spcPts val="200"/>
              </a:spcBef>
              <a:spcAft>
                <a:spcPts val="0"/>
              </a:spcAft>
              <a:buClr>
                <a:srgbClr val="101D49"/>
              </a:buClr>
              <a:buSzPts val="1500"/>
              <a:buChar char="○"/>
            </a:pPr>
            <a:r>
              <a:rPr lang="en-US" sz="1500" dirty="0">
                <a:solidFill>
                  <a:srgbClr val="101D49"/>
                </a:solidFill>
                <a:latin typeface="Calibri" panose="020F0502020204030204" pitchFamily="34" charset="0"/>
                <a:cs typeface="Calibri" panose="020F0502020204030204" pitchFamily="34" charset="0"/>
              </a:rPr>
              <a:t>Evaluation Criteria</a:t>
            </a:r>
            <a:endParaRPr sz="1500" dirty="0">
              <a:solidFill>
                <a:srgbClr val="101D49"/>
              </a:solidFill>
              <a:latin typeface="Calibri" panose="020F0502020204030204" pitchFamily="34" charset="0"/>
              <a:cs typeface="Calibri" panose="020F0502020204030204" pitchFamily="34" charset="0"/>
            </a:endParaRPr>
          </a:p>
        </p:txBody>
      </p:sp>
      <p:sp>
        <p:nvSpPr>
          <p:cNvPr id="198" name="Google Shape;198;p2"/>
          <p:cNvSpPr txBox="1">
            <a:spLocks noGrp="1"/>
          </p:cNvSpPr>
          <p:nvPr>
            <p:ph type="body" idx="2"/>
          </p:nvPr>
        </p:nvSpPr>
        <p:spPr>
          <a:xfrm>
            <a:off x="6376418" y="1908313"/>
            <a:ext cx="5167553" cy="1884616"/>
          </a:xfrm>
          <a:prstGeom prst="rect">
            <a:avLst/>
          </a:prstGeom>
          <a:noFill/>
          <a:ln>
            <a:noFill/>
          </a:ln>
        </p:spPr>
        <p:txBody>
          <a:bodyPr spcFirstLastPara="1" wrap="square" lIns="91425" tIns="45700" rIns="91425" bIns="45700" anchor="t" anchorCtr="0">
            <a:noAutofit/>
          </a:bodyPr>
          <a:lstStyle/>
          <a:p>
            <a:pPr marL="384037" lvl="0" indent="-352287" algn="l" rtl="0">
              <a:lnSpc>
                <a:spcPct val="84000"/>
              </a:lnSpc>
              <a:spcBef>
                <a:spcPts val="200"/>
              </a:spcBef>
              <a:spcAft>
                <a:spcPts val="0"/>
              </a:spcAft>
              <a:buClr>
                <a:srgbClr val="101D49"/>
              </a:buClr>
              <a:buSzPts val="1500"/>
              <a:buChar char="●"/>
            </a:pPr>
            <a:r>
              <a:rPr lang="en-US" sz="1500" dirty="0">
                <a:solidFill>
                  <a:srgbClr val="101D49"/>
                </a:solidFill>
                <a:latin typeface="Calibri" panose="020F0502020204030204" pitchFamily="34" charset="0"/>
                <a:cs typeface="Calibri" panose="020F0502020204030204" pitchFamily="34" charset="0"/>
              </a:rPr>
              <a:t>IDOA Division of Supplier Diversity Program Overview</a:t>
            </a:r>
            <a:endParaRPr sz="1500" dirty="0">
              <a:solidFill>
                <a:srgbClr val="101D49"/>
              </a:solidFill>
              <a:latin typeface="Calibri" panose="020F0502020204030204" pitchFamily="34" charset="0"/>
              <a:cs typeface="Calibri" panose="020F0502020204030204" pitchFamily="34" charset="0"/>
            </a:endParaRPr>
          </a:p>
          <a:p>
            <a:pPr marL="914400" lvl="1" indent="-323850" algn="l" rtl="0">
              <a:lnSpc>
                <a:spcPct val="84000"/>
              </a:lnSpc>
              <a:spcBef>
                <a:spcPts val="200"/>
              </a:spcBef>
              <a:spcAft>
                <a:spcPts val="0"/>
              </a:spcAft>
              <a:buClr>
                <a:srgbClr val="101D49"/>
              </a:buClr>
              <a:buSzPts val="1500"/>
              <a:buChar char="○"/>
            </a:pPr>
            <a:r>
              <a:rPr lang="en-US" sz="1500" dirty="0">
                <a:solidFill>
                  <a:srgbClr val="101D49"/>
                </a:solidFill>
                <a:latin typeface="Calibri" panose="020F0502020204030204" pitchFamily="34" charset="0"/>
                <a:cs typeface="Calibri" panose="020F0502020204030204" pitchFamily="34" charset="0"/>
              </a:rPr>
              <a:t>Minority and Women’s Business Enterprises</a:t>
            </a:r>
            <a:endParaRPr sz="1500" dirty="0">
              <a:solidFill>
                <a:srgbClr val="101D49"/>
              </a:solidFill>
              <a:latin typeface="Calibri" panose="020F0502020204030204" pitchFamily="34" charset="0"/>
              <a:cs typeface="Calibri" panose="020F0502020204030204" pitchFamily="34" charset="0"/>
            </a:endParaRPr>
          </a:p>
          <a:p>
            <a:pPr marL="914400" lvl="1" indent="-323850" algn="l" rtl="0">
              <a:lnSpc>
                <a:spcPct val="84000"/>
              </a:lnSpc>
              <a:spcBef>
                <a:spcPts val="200"/>
              </a:spcBef>
              <a:spcAft>
                <a:spcPts val="0"/>
              </a:spcAft>
              <a:buClr>
                <a:srgbClr val="101D49"/>
              </a:buClr>
              <a:buSzPts val="1500"/>
              <a:buChar char="○"/>
            </a:pPr>
            <a:r>
              <a:rPr lang="en-US" sz="1500" dirty="0">
                <a:solidFill>
                  <a:srgbClr val="101D49"/>
                </a:solidFill>
                <a:latin typeface="Calibri" panose="020F0502020204030204" pitchFamily="34" charset="0"/>
                <a:cs typeface="Calibri" panose="020F0502020204030204" pitchFamily="34" charset="0"/>
              </a:rPr>
              <a:t>Indiana Veteran Owned Small Business</a:t>
            </a:r>
            <a:endParaRPr sz="1500" dirty="0">
              <a:solidFill>
                <a:srgbClr val="101D49"/>
              </a:solidFill>
              <a:latin typeface="Calibri" panose="020F0502020204030204" pitchFamily="34" charset="0"/>
              <a:cs typeface="Calibri" panose="020F0502020204030204" pitchFamily="34" charset="0"/>
            </a:endParaRPr>
          </a:p>
          <a:p>
            <a:pPr marL="384037" lvl="0" indent="-352287" algn="l" rtl="0">
              <a:lnSpc>
                <a:spcPct val="84000"/>
              </a:lnSpc>
              <a:spcBef>
                <a:spcPts val="200"/>
              </a:spcBef>
              <a:spcAft>
                <a:spcPts val="0"/>
              </a:spcAft>
              <a:buClr>
                <a:srgbClr val="101D49"/>
              </a:buClr>
              <a:buSzPts val="1500"/>
              <a:buChar char="●"/>
            </a:pPr>
            <a:r>
              <a:rPr lang="en-US" sz="1500" dirty="0">
                <a:solidFill>
                  <a:srgbClr val="101D49"/>
                </a:solidFill>
                <a:latin typeface="Calibri" panose="020F0502020204030204" pitchFamily="34" charset="0"/>
                <a:cs typeface="Calibri" panose="020F0502020204030204" pitchFamily="34" charset="0"/>
              </a:rPr>
              <a:t>Instructions for Completing Attachments A and A1</a:t>
            </a:r>
            <a:endParaRPr sz="1500" dirty="0">
              <a:solidFill>
                <a:srgbClr val="101D49"/>
              </a:solidFill>
              <a:latin typeface="Calibri" panose="020F0502020204030204" pitchFamily="34" charset="0"/>
              <a:cs typeface="Calibri" panose="020F0502020204030204" pitchFamily="34" charset="0"/>
            </a:endParaRPr>
          </a:p>
          <a:p>
            <a:pPr marL="914400" lvl="1" indent="-323850" algn="l" rtl="0">
              <a:lnSpc>
                <a:spcPct val="84000"/>
              </a:lnSpc>
              <a:spcBef>
                <a:spcPts val="200"/>
              </a:spcBef>
              <a:spcAft>
                <a:spcPts val="0"/>
              </a:spcAft>
              <a:buClr>
                <a:srgbClr val="101D49"/>
              </a:buClr>
              <a:buSzPts val="1500"/>
              <a:buChar char="○"/>
            </a:pPr>
            <a:r>
              <a:rPr lang="en-US" sz="1500" dirty="0">
                <a:solidFill>
                  <a:srgbClr val="101D49"/>
                </a:solidFill>
                <a:latin typeface="Calibri" panose="020F0502020204030204" pitchFamily="34" charset="0"/>
                <a:cs typeface="Calibri" panose="020F0502020204030204" pitchFamily="34" charset="0"/>
              </a:rPr>
              <a:t>MBE/WBE and IVOSB Subcontractor Commitments</a:t>
            </a:r>
            <a:endParaRPr sz="1500" dirty="0">
              <a:solidFill>
                <a:srgbClr val="101D49"/>
              </a:solidFill>
              <a:latin typeface="Calibri" panose="020F0502020204030204" pitchFamily="34" charset="0"/>
              <a:cs typeface="Calibri" panose="020F0502020204030204" pitchFamily="34" charset="0"/>
            </a:endParaRPr>
          </a:p>
          <a:p>
            <a:pPr marL="914400" lvl="1" indent="-323850" algn="l" rtl="0">
              <a:lnSpc>
                <a:spcPct val="84000"/>
              </a:lnSpc>
              <a:spcBef>
                <a:spcPts val="200"/>
              </a:spcBef>
              <a:spcAft>
                <a:spcPts val="0"/>
              </a:spcAft>
              <a:buClr>
                <a:srgbClr val="101D49"/>
              </a:buClr>
              <a:buSzPts val="1500"/>
              <a:buChar char="○"/>
            </a:pPr>
            <a:r>
              <a:rPr lang="en-US" sz="1500" dirty="0">
                <a:solidFill>
                  <a:srgbClr val="101D49"/>
                </a:solidFill>
                <a:latin typeface="Calibri" panose="020F0502020204030204" pitchFamily="34" charset="0"/>
                <a:cs typeface="Calibri" panose="020F0502020204030204" pitchFamily="34" charset="0"/>
              </a:rPr>
              <a:t>Minority and Women’s Business Enterprise Subcontractor Commitment Form</a:t>
            </a:r>
            <a:endParaRPr sz="1500" dirty="0">
              <a:solidFill>
                <a:srgbClr val="101D49"/>
              </a:solidFill>
              <a:latin typeface="Calibri" panose="020F0502020204030204" pitchFamily="34" charset="0"/>
              <a:cs typeface="Calibri" panose="020F0502020204030204" pitchFamily="34" charset="0"/>
            </a:endParaRPr>
          </a:p>
          <a:p>
            <a:pPr marL="914400" lvl="1" indent="-323850" algn="l" rtl="0">
              <a:lnSpc>
                <a:spcPct val="84000"/>
              </a:lnSpc>
              <a:spcBef>
                <a:spcPts val="200"/>
              </a:spcBef>
              <a:spcAft>
                <a:spcPts val="0"/>
              </a:spcAft>
              <a:buClr>
                <a:srgbClr val="101D49"/>
              </a:buClr>
              <a:buSzPts val="1500"/>
              <a:buChar char="○"/>
            </a:pPr>
            <a:r>
              <a:rPr lang="en-US" sz="1500" dirty="0">
                <a:solidFill>
                  <a:srgbClr val="101D49"/>
                </a:solidFill>
                <a:latin typeface="Calibri" panose="020F0502020204030204" pitchFamily="34" charset="0"/>
                <a:cs typeface="Calibri" panose="020F0502020204030204" pitchFamily="34" charset="0"/>
              </a:rPr>
              <a:t>Indiana Veteran Owned Small Business Subcontractor Commitment Form</a:t>
            </a:r>
            <a:endParaRPr sz="1500" dirty="0">
              <a:solidFill>
                <a:srgbClr val="101D49"/>
              </a:solidFill>
              <a:latin typeface="Calibri" panose="020F0502020204030204" pitchFamily="34" charset="0"/>
              <a:cs typeface="Calibri" panose="020F0502020204030204" pitchFamily="34" charset="0"/>
            </a:endParaRPr>
          </a:p>
          <a:p>
            <a:pPr marL="384037" lvl="0" indent="-352287" algn="l" rtl="0">
              <a:lnSpc>
                <a:spcPct val="84000"/>
              </a:lnSpc>
              <a:spcBef>
                <a:spcPts val="200"/>
              </a:spcBef>
              <a:spcAft>
                <a:spcPts val="0"/>
              </a:spcAft>
              <a:buClr>
                <a:srgbClr val="101D49"/>
              </a:buClr>
              <a:buSzPts val="1500"/>
              <a:buChar char="●"/>
            </a:pPr>
            <a:r>
              <a:rPr lang="en-US" sz="1500" dirty="0">
                <a:solidFill>
                  <a:srgbClr val="101D49"/>
                </a:solidFill>
                <a:latin typeface="Calibri" panose="020F0502020204030204" pitchFamily="34" charset="0"/>
                <a:cs typeface="Calibri" panose="020F0502020204030204" pitchFamily="34" charset="0"/>
              </a:rPr>
              <a:t>IDOA Subcontractor Commitment Scoring and Compliance</a:t>
            </a:r>
            <a:endParaRPr sz="1500" dirty="0">
              <a:solidFill>
                <a:srgbClr val="101D49"/>
              </a:solidFill>
              <a:latin typeface="Calibri" panose="020F0502020204030204" pitchFamily="34" charset="0"/>
              <a:cs typeface="Calibri" panose="020F0502020204030204" pitchFamily="34" charset="0"/>
            </a:endParaRPr>
          </a:p>
          <a:p>
            <a:pPr marL="914400" lvl="1" indent="-323850" algn="l" rtl="0">
              <a:lnSpc>
                <a:spcPct val="84000"/>
              </a:lnSpc>
              <a:spcBef>
                <a:spcPts val="200"/>
              </a:spcBef>
              <a:spcAft>
                <a:spcPts val="0"/>
              </a:spcAft>
              <a:buClr>
                <a:srgbClr val="101D49"/>
              </a:buClr>
              <a:buSzPts val="1500"/>
              <a:buChar char="○"/>
            </a:pPr>
            <a:r>
              <a:rPr lang="en-US" sz="1500" dirty="0">
                <a:solidFill>
                  <a:srgbClr val="101D49"/>
                </a:solidFill>
                <a:latin typeface="Calibri" panose="020F0502020204030204" pitchFamily="34" charset="0"/>
                <a:cs typeface="Calibri" panose="020F0502020204030204" pitchFamily="34" charset="0"/>
              </a:rPr>
              <a:t>IDOA Subcontractor Scoring</a:t>
            </a:r>
            <a:endParaRPr sz="1500" dirty="0">
              <a:solidFill>
                <a:srgbClr val="101D49"/>
              </a:solidFill>
              <a:latin typeface="Calibri" panose="020F0502020204030204" pitchFamily="34" charset="0"/>
              <a:cs typeface="Calibri" panose="020F0502020204030204" pitchFamily="34" charset="0"/>
            </a:endParaRPr>
          </a:p>
          <a:p>
            <a:pPr marL="914400" lvl="1" indent="-323850" algn="l" rtl="0">
              <a:lnSpc>
                <a:spcPct val="84000"/>
              </a:lnSpc>
              <a:spcBef>
                <a:spcPts val="200"/>
              </a:spcBef>
              <a:spcAft>
                <a:spcPts val="0"/>
              </a:spcAft>
              <a:buClr>
                <a:srgbClr val="101D49"/>
              </a:buClr>
              <a:buSzPts val="1500"/>
              <a:buChar char="○"/>
            </a:pPr>
            <a:r>
              <a:rPr lang="en-US" sz="1500" dirty="0">
                <a:solidFill>
                  <a:srgbClr val="101D49"/>
                </a:solidFill>
                <a:latin typeface="Calibri" panose="020F0502020204030204" pitchFamily="34" charset="0"/>
                <a:cs typeface="Calibri" panose="020F0502020204030204" pitchFamily="34" charset="0"/>
              </a:rPr>
              <a:t>Subcontractor Compliance</a:t>
            </a:r>
            <a:endParaRPr sz="1500" dirty="0">
              <a:solidFill>
                <a:srgbClr val="101D49"/>
              </a:solidFill>
              <a:latin typeface="Calibri" panose="020F0502020204030204" pitchFamily="34" charset="0"/>
              <a:cs typeface="Calibri" panose="020F0502020204030204" pitchFamily="34" charset="0"/>
            </a:endParaRPr>
          </a:p>
          <a:p>
            <a:pPr marL="384037" lvl="0" indent="-352287" algn="l" rtl="0">
              <a:lnSpc>
                <a:spcPct val="84000"/>
              </a:lnSpc>
              <a:spcBef>
                <a:spcPts val="200"/>
              </a:spcBef>
              <a:spcAft>
                <a:spcPts val="0"/>
              </a:spcAft>
              <a:buClr>
                <a:srgbClr val="101D49"/>
              </a:buClr>
              <a:buSzPts val="1500"/>
              <a:buChar char="●"/>
            </a:pPr>
            <a:r>
              <a:rPr lang="en-US" sz="1500" dirty="0">
                <a:solidFill>
                  <a:srgbClr val="101D49"/>
                </a:solidFill>
                <a:latin typeface="Calibri" panose="020F0502020204030204" pitchFamily="34" charset="0"/>
                <a:cs typeface="Calibri" panose="020F0502020204030204" pitchFamily="34" charset="0"/>
              </a:rPr>
              <a:t>Submission Requirements</a:t>
            </a:r>
            <a:endParaRPr sz="1500" dirty="0">
              <a:solidFill>
                <a:srgbClr val="101D49"/>
              </a:solidFill>
              <a:latin typeface="Calibri" panose="020F0502020204030204" pitchFamily="34" charset="0"/>
              <a:cs typeface="Calibri" panose="020F0502020204030204" pitchFamily="34" charset="0"/>
            </a:endParaRPr>
          </a:p>
          <a:p>
            <a:pPr marL="914400" lvl="1" indent="-323850" algn="l" rtl="0">
              <a:lnSpc>
                <a:spcPct val="84000"/>
              </a:lnSpc>
              <a:spcBef>
                <a:spcPts val="200"/>
              </a:spcBef>
              <a:spcAft>
                <a:spcPts val="0"/>
              </a:spcAft>
              <a:buClr>
                <a:srgbClr val="101D49"/>
              </a:buClr>
              <a:buSzPts val="1500"/>
              <a:buChar char="○"/>
            </a:pPr>
            <a:r>
              <a:rPr lang="en-US" sz="1500" dirty="0">
                <a:solidFill>
                  <a:srgbClr val="101D49"/>
                </a:solidFill>
                <a:latin typeface="Calibri" panose="020F0502020204030204" pitchFamily="34" charset="0"/>
                <a:cs typeface="Calibri" panose="020F0502020204030204" pitchFamily="34" charset="0"/>
              </a:rPr>
              <a:t>Optional Submission Forms/Documents</a:t>
            </a:r>
            <a:endParaRPr sz="1500" dirty="0">
              <a:solidFill>
                <a:srgbClr val="101D49"/>
              </a:solidFill>
              <a:latin typeface="Calibri" panose="020F0502020204030204" pitchFamily="34" charset="0"/>
              <a:cs typeface="Calibri" panose="020F0502020204030204" pitchFamily="34" charset="0"/>
            </a:endParaRPr>
          </a:p>
          <a:p>
            <a:pPr marL="914400" lvl="1" indent="-323850" algn="l" rtl="0">
              <a:lnSpc>
                <a:spcPct val="84000"/>
              </a:lnSpc>
              <a:spcBef>
                <a:spcPts val="200"/>
              </a:spcBef>
              <a:spcAft>
                <a:spcPts val="0"/>
              </a:spcAft>
              <a:buClr>
                <a:srgbClr val="101D49"/>
              </a:buClr>
              <a:buSzPts val="1500"/>
              <a:buChar char="○"/>
            </a:pPr>
            <a:r>
              <a:rPr lang="en-US" sz="1500" dirty="0">
                <a:solidFill>
                  <a:srgbClr val="101D49"/>
                </a:solidFill>
                <a:latin typeface="Calibri" panose="020F0502020204030204" pitchFamily="34" charset="0"/>
                <a:cs typeface="Calibri" panose="020F0502020204030204" pitchFamily="34" charset="0"/>
              </a:rPr>
              <a:t>Required Submission Forms/Documents</a:t>
            </a:r>
            <a:endParaRPr sz="1500" dirty="0">
              <a:solidFill>
                <a:srgbClr val="101D49"/>
              </a:solidFill>
              <a:latin typeface="Calibri" panose="020F0502020204030204" pitchFamily="34" charset="0"/>
              <a:cs typeface="Calibri" panose="020F0502020204030204" pitchFamily="34" charset="0"/>
            </a:endParaRPr>
          </a:p>
          <a:p>
            <a:pPr marL="914400" lvl="1" indent="-323850" algn="l" rtl="0">
              <a:lnSpc>
                <a:spcPct val="84000"/>
              </a:lnSpc>
              <a:spcBef>
                <a:spcPts val="200"/>
              </a:spcBef>
              <a:spcAft>
                <a:spcPts val="0"/>
              </a:spcAft>
              <a:buClr>
                <a:srgbClr val="101D49"/>
              </a:buClr>
              <a:buSzPts val="1500"/>
              <a:buChar char="○"/>
            </a:pPr>
            <a:r>
              <a:rPr lang="en-US" sz="1500" dirty="0">
                <a:solidFill>
                  <a:srgbClr val="101D49"/>
                </a:solidFill>
                <a:latin typeface="Calibri" panose="020F0502020204030204" pitchFamily="34" charset="0"/>
                <a:cs typeface="Calibri" panose="020F0502020204030204" pitchFamily="34" charset="0"/>
              </a:rPr>
              <a:t>Submission Requirements</a:t>
            </a:r>
            <a:endParaRPr sz="1500" dirty="0">
              <a:solidFill>
                <a:srgbClr val="101D49"/>
              </a:solidFill>
              <a:latin typeface="Calibri" panose="020F0502020204030204" pitchFamily="34" charset="0"/>
              <a:cs typeface="Calibri" panose="020F0502020204030204" pitchFamily="34" charset="0"/>
            </a:endParaRPr>
          </a:p>
          <a:p>
            <a:pPr marL="914400" lvl="1" indent="-323850" algn="l" rtl="0">
              <a:lnSpc>
                <a:spcPct val="84000"/>
              </a:lnSpc>
              <a:spcBef>
                <a:spcPts val="200"/>
              </a:spcBef>
              <a:spcAft>
                <a:spcPts val="0"/>
              </a:spcAft>
              <a:buClr>
                <a:srgbClr val="101D49"/>
              </a:buClr>
              <a:buSzPts val="1500"/>
              <a:buChar char="○"/>
            </a:pPr>
            <a:r>
              <a:rPr lang="en-US" sz="1500" dirty="0">
                <a:solidFill>
                  <a:srgbClr val="101D49"/>
                </a:solidFill>
                <a:latin typeface="Calibri" panose="020F0502020204030204" pitchFamily="34" charset="0"/>
                <a:cs typeface="Calibri" panose="020F0502020204030204" pitchFamily="34" charset="0"/>
              </a:rPr>
              <a:t>Additional Information</a:t>
            </a:r>
            <a:endParaRPr sz="1500" dirty="0">
              <a:solidFill>
                <a:srgbClr val="101D49"/>
              </a:solidFill>
              <a:latin typeface="Calibri" panose="020F0502020204030204" pitchFamily="34" charset="0"/>
              <a:cs typeface="Calibri" panose="020F0502020204030204" pitchFamily="34" charset="0"/>
            </a:endParaRPr>
          </a:p>
          <a:p>
            <a:pPr marL="384037" lvl="0" indent="-352287" algn="l" rtl="0">
              <a:lnSpc>
                <a:spcPct val="84000"/>
              </a:lnSpc>
              <a:spcBef>
                <a:spcPts val="200"/>
              </a:spcBef>
              <a:spcAft>
                <a:spcPts val="0"/>
              </a:spcAft>
              <a:buClr>
                <a:srgbClr val="101D49"/>
              </a:buClr>
              <a:buSzPts val="1500"/>
              <a:buChar char="●"/>
            </a:pPr>
            <a:r>
              <a:rPr lang="en-US" sz="1500" dirty="0">
                <a:solidFill>
                  <a:srgbClr val="101D49"/>
                </a:solidFill>
                <a:latin typeface="Calibri" panose="020F0502020204030204" pitchFamily="34" charset="0"/>
                <a:cs typeface="Calibri" panose="020F0502020204030204" pitchFamily="34" charset="0"/>
              </a:rPr>
              <a:t>Questions</a:t>
            </a:r>
            <a:endParaRPr sz="1500" dirty="0">
              <a:solidFill>
                <a:srgbClr val="101D49"/>
              </a:solidFill>
              <a:latin typeface="Calibri" panose="020F0502020204030204" pitchFamily="34" charset="0"/>
              <a:cs typeface="Calibri" panose="020F0502020204030204" pitchFamily="34" charset="0"/>
            </a:endParaRPr>
          </a:p>
        </p:txBody>
      </p:sp>
      <p:sp>
        <p:nvSpPr>
          <p:cNvPr id="200" name="Google Shape;200;p2"/>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0"/>
                  </a:ext>
                </a:extLst>
              </a:rPr>
              <a:t>Agenda</a:t>
            </a:r>
            <a:endParaRPr sz="40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g2d909ee81e5_0_0"/>
          <p:cNvSpPr txBox="1">
            <a:spLocks noGrp="1"/>
          </p:cNvSpPr>
          <p:nvPr>
            <p:ph type="title"/>
          </p:nvPr>
        </p:nvSpPr>
        <p:spPr>
          <a:xfrm>
            <a:off x="1371600" y="761591"/>
            <a:ext cx="96012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Cost Proposal Tabs </a:t>
            </a:r>
            <a:r>
              <a:rPr lang="en-US" sz="4000" i="1"/>
              <a:t>I.-X. </a:t>
            </a:r>
            <a:r>
              <a:rPr lang="en-US" sz="4000"/>
              <a:t>– </a:t>
            </a:r>
            <a:r>
              <a:rPr lang="en-US" sz="40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5"/>
                  </a:ext>
                </a:extLst>
              </a:rPr>
              <a:t>Attachment </a:t>
            </a:r>
            <a:r>
              <a:rPr lang="en-US" sz="4000"/>
              <a:t>D</a:t>
            </a:r>
            <a:endParaRPr sz="4000"/>
          </a:p>
        </p:txBody>
      </p:sp>
      <p:sp>
        <p:nvSpPr>
          <p:cNvPr id="334" name="Google Shape;334;g2d909ee81e5_0_0"/>
          <p:cNvSpPr txBox="1">
            <a:spLocks noGrp="1"/>
          </p:cNvSpPr>
          <p:nvPr>
            <p:ph type="body" idx="1"/>
          </p:nvPr>
        </p:nvSpPr>
        <p:spPr>
          <a:xfrm>
            <a:off x="1371600" y="1847088"/>
            <a:ext cx="9601200" cy="1877100"/>
          </a:xfrm>
          <a:prstGeom prst="rect">
            <a:avLst/>
          </a:prstGeom>
          <a:noFill/>
          <a:ln>
            <a:noFill/>
          </a:ln>
        </p:spPr>
        <p:txBody>
          <a:bodyPr spcFirstLastPara="1" wrap="square" lIns="91425" tIns="45700" rIns="91425" bIns="45700" anchor="t" anchorCtr="0">
            <a:noAutofit/>
          </a:bodyPr>
          <a:lstStyle/>
          <a:p>
            <a:pPr marL="0" lvl="0" indent="0" algn="l" rtl="0">
              <a:lnSpc>
                <a:spcPct val="94000"/>
              </a:lnSpc>
              <a:spcBef>
                <a:spcPts val="1200"/>
              </a:spcBef>
              <a:spcAft>
                <a:spcPts val="0"/>
              </a:spcAft>
              <a:buSzPts val="2000"/>
              <a:buNone/>
            </a:pPr>
            <a:r>
              <a:rPr lang="en-US" sz="1700">
                <a:solidFill>
                  <a:srgbClr val="FF0000"/>
                </a:solidFill>
              </a:rPr>
              <a:t>*The screenshot below represents an abbreviated version of this tab. Please refer to Att. D for a complete version of the tab.</a:t>
            </a:r>
            <a:endParaRPr sz="1700">
              <a:solidFill>
                <a:srgbClr val="FF0000"/>
              </a:solidFill>
            </a:endParaRPr>
          </a:p>
        </p:txBody>
      </p:sp>
      <p:pic>
        <p:nvPicPr>
          <p:cNvPr id="335" name="Google Shape;335;g2d909ee81e5_0_0" title="Screenshot 2025-04-14 172738.png"/>
          <p:cNvPicPr preferRelativeResize="0"/>
          <p:nvPr/>
        </p:nvPicPr>
        <p:blipFill rotWithShape="1">
          <a:blip r:embed="rId3">
            <a:alphaModFix/>
          </a:blip>
          <a:srcRect r="438"/>
          <a:stretch/>
        </p:blipFill>
        <p:spPr>
          <a:xfrm>
            <a:off x="734602" y="3415750"/>
            <a:ext cx="10875200" cy="829200"/>
          </a:xfrm>
          <a:prstGeom prst="rect">
            <a:avLst/>
          </a:prstGeom>
          <a:noFill/>
          <a:ln>
            <a:noFill/>
          </a:ln>
        </p:spPr>
      </p:pic>
      <p:sp>
        <p:nvSpPr>
          <p:cNvPr id="336" name="Google Shape;336;g2d909ee81e5_0_0"/>
          <p:cNvSpPr/>
          <p:nvPr/>
        </p:nvSpPr>
        <p:spPr>
          <a:xfrm>
            <a:off x="734625" y="3980500"/>
            <a:ext cx="10875300" cy="264600"/>
          </a:xfrm>
          <a:prstGeom prst="rect">
            <a:avLst/>
          </a:prstGeom>
          <a:no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sp>
        <p:nvSpPr>
          <p:cNvPr id="337" name="Google Shape;337;g2d909ee81e5_0_0"/>
          <p:cNvSpPr txBox="1"/>
          <p:nvPr/>
        </p:nvSpPr>
        <p:spPr>
          <a:xfrm>
            <a:off x="8195536" y="2769250"/>
            <a:ext cx="2537100" cy="6465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800" b="0" i="0" u="none" strike="noStrike" cap="none">
                <a:solidFill>
                  <a:srgbClr val="FF0000"/>
                </a:solidFill>
                <a:latin typeface="Calibri"/>
                <a:ea typeface="Calibri"/>
                <a:cs typeface="Calibri"/>
                <a:sym typeface="Calibri"/>
              </a:rPr>
              <a:t>Fill in requested information here</a:t>
            </a:r>
            <a:endParaRPr/>
          </a:p>
        </p:txBody>
      </p:sp>
      <p:cxnSp>
        <p:nvCxnSpPr>
          <p:cNvPr id="338" name="Google Shape;338;g2d909ee81e5_0_0"/>
          <p:cNvCxnSpPr/>
          <p:nvPr/>
        </p:nvCxnSpPr>
        <p:spPr>
          <a:xfrm flipH="1">
            <a:off x="6833499" y="3218900"/>
            <a:ext cx="1617600" cy="935100"/>
          </a:xfrm>
          <a:prstGeom prst="straightConnector1">
            <a:avLst/>
          </a:prstGeom>
          <a:noFill/>
          <a:ln w="9525" cap="flat" cmpd="sng">
            <a:solidFill>
              <a:srgbClr val="FF0000"/>
            </a:solidFill>
            <a:prstDash val="solid"/>
            <a:round/>
            <a:headEnd type="none" w="sm" len="sm"/>
            <a:tailEnd type="triangle" w="med" len="med"/>
          </a:ln>
        </p:spPr>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Google Shape;344;g34da64d39ab_0_11"/>
          <p:cNvSpPr txBox="1">
            <a:spLocks noGrp="1"/>
          </p:cNvSpPr>
          <p:nvPr>
            <p:ph type="title"/>
          </p:nvPr>
        </p:nvSpPr>
        <p:spPr>
          <a:xfrm>
            <a:off x="1371600" y="761591"/>
            <a:ext cx="96012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Cost Proposal </a:t>
            </a:r>
            <a:r>
              <a:rPr lang="en-US" sz="4000" i="1"/>
              <a:t>Product Discount Exceptions </a:t>
            </a:r>
            <a:r>
              <a:rPr lang="en-US" sz="4000"/>
              <a:t>Tab – </a:t>
            </a:r>
            <a:r>
              <a:rPr lang="en-US" sz="40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6"/>
                  </a:ext>
                </a:extLst>
              </a:rPr>
              <a:t>Attachment </a:t>
            </a:r>
            <a:r>
              <a:rPr lang="en-US" sz="4000"/>
              <a:t>D</a:t>
            </a:r>
            <a:endParaRPr sz="4000"/>
          </a:p>
        </p:txBody>
      </p:sp>
      <p:sp>
        <p:nvSpPr>
          <p:cNvPr id="345" name="Google Shape;345;g34da64d39ab_0_11"/>
          <p:cNvSpPr txBox="1">
            <a:spLocks noGrp="1"/>
          </p:cNvSpPr>
          <p:nvPr>
            <p:ph type="body" idx="1"/>
          </p:nvPr>
        </p:nvSpPr>
        <p:spPr>
          <a:xfrm>
            <a:off x="1371600" y="2085217"/>
            <a:ext cx="9601200" cy="646500"/>
          </a:xfrm>
          <a:prstGeom prst="rect">
            <a:avLst/>
          </a:prstGeom>
          <a:noFill/>
          <a:ln>
            <a:noFill/>
          </a:ln>
        </p:spPr>
        <p:txBody>
          <a:bodyPr spcFirstLastPara="1" wrap="square" lIns="91425" tIns="45700" rIns="91425" bIns="45700" anchor="t" anchorCtr="0">
            <a:noAutofit/>
          </a:bodyPr>
          <a:lstStyle/>
          <a:p>
            <a:pPr marL="0" lvl="0" indent="0" algn="l" rtl="0">
              <a:lnSpc>
                <a:spcPct val="94000"/>
              </a:lnSpc>
              <a:spcBef>
                <a:spcPts val="1200"/>
              </a:spcBef>
              <a:spcAft>
                <a:spcPts val="0"/>
              </a:spcAft>
              <a:buSzPts val="2000"/>
              <a:buNone/>
            </a:pPr>
            <a:r>
              <a:rPr lang="en-US" sz="1700">
                <a:solidFill>
                  <a:srgbClr val="FF0000"/>
                </a:solidFill>
              </a:rPr>
              <a:t>*The screenshot below represents an abbreviated version of this tab. Please refer to Att. D for a complete version of the tab.</a:t>
            </a:r>
            <a:endParaRPr sz="1700">
              <a:solidFill>
                <a:srgbClr val="FF0000"/>
              </a:solidFill>
            </a:endParaRPr>
          </a:p>
        </p:txBody>
      </p:sp>
      <p:pic>
        <p:nvPicPr>
          <p:cNvPr id="346" name="Google Shape;346;g34da64d39ab_0_11" title="Screenshot 2025-04-21 122803.png"/>
          <p:cNvPicPr preferRelativeResize="0"/>
          <p:nvPr/>
        </p:nvPicPr>
        <p:blipFill>
          <a:blip r:embed="rId3">
            <a:alphaModFix/>
          </a:blip>
          <a:stretch>
            <a:fillRect/>
          </a:stretch>
        </p:blipFill>
        <p:spPr>
          <a:xfrm>
            <a:off x="533833" y="3653875"/>
            <a:ext cx="11124340" cy="935100"/>
          </a:xfrm>
          <a:prstGeom prst="rect">
            <a:avLst/>
          </a:prstGeom>
          <a:noFill/>
          <a:ln>
            <a:noFill/>
          </a:ln>
        </p:spPr>
      </p:pic>
      <p:sp>
        <p:nvSpPr>
          <p:cNvPr id="347" name="Google Shape;347;g34da64d39ab_0_11"/>
          <p:cNvSpPr/>
          <p:nvPr/>
        </p:nvSpPr>
        <p:spPr>
          <a:xfrm>
            <a:off x="533625" y="4278625"/>
            <a:ext cx="11124300" cy="310200"/>
          </a:xfrm>
          <a:prstGeom prst="rect">
            <a:avLst/>
          </a:prstGeom>
          <a:no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sp>
        <p:nvSpPr>
          <p:cNvPr id="348" name="Google Shape;348;g34da64d39ab_0_11"/>
          <p:cNvSpPr txBox="1"/>
          <p:nvPr/>
        </p:nvSpPr>
        <p:spPr>
          <a:xfrm>
            <a:off x="8195536" y="3007375"/>
            <a:ext cx="2537100" cy="6465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800" b="0" i="0" u="none" strike="noStrike" cap="none">
                <a:solidFill>
                  <a:srgbClr val="FF0000"/>
                </a:solidFill>
                <a:latin typeface="Calibri"/>
                <a:ea typeface="Calibri"/>
                <a:cs typeface="Calibri"/>
                <a:sym typeface="Calibri"/>
              </a:rPr>
              <a:t>Fill in requested information here</a:t>
            </a:r>
            <a:endParaRPr/>
          </a:p>
        </p:txBody>
      </p:sp>
      <p:cxnSp>
        <p:nvCxnSpPr>
          <p:cNvPr id="349" name="Google Shape;349;g34da64d39ab_0_11"/>
          <p:cNvCxnSpPr/>
          <p:nvPr/>
        </p:nvCxnSpPr>
        <p:spPr>
          <a:xfrm flipH="1">
            <a:off x="6833499" y="3457025"/>
            <a:ext cx="1617600" cy="935100"/>
          </a:xfrm>
          <a:prstGeom prst="straightConnector1">
            <a:avLst/>
          </a:prstGeom>
          <a:noFill/>
          <a:ln w="9525" cap="flat" cmpd="sng">
            <a:solidFill>
              <a:srgbClr val="FF0000"/>
            </a:solidFill>
            <a:prstDash val="solid"/>
            <a:round/>
            <a:headEnd type="none" w="sm" len="sm"/>
            <a:tailEnd type="triangle" w="med" len="med"/>
          </a:ln>
        </p:spPr>
      </p:cxn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g34da64d39ab_0_22"/>
          <p:cNvSpPr txBox="1">
            <a:spLocks noGrp="1"/>
          </p:cNvSpPr>
          <p:nvPr>
            <p:ph type="title"/>
          </p:nvPr>
        </p:nvSpPr>
        <p:spPr>
          <a:xfrm>
            <a:off x="1371600" y="761591"/>
            <a:ext cx="96012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Cost Proposal </a:t>
            </a:r>
            <a:r>
              <a:rPr lang="en-US" sz="4000" i="1"/>
              <a:t>Product Core Charges </a:t>
            </a:r>
            <a:r>
              <a:rPr lang="en-US" sz="4000"/>
              <a:t>Tab – </a:t>
            </a:r>
            <a:r>
              <a:rPr lang="en-US" sz="40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7"/>
                  </a:ext>
                </a:extLst>
              </a:rPr>
              <a:t>Attachment </a:t>
            </a:r>
            <a:r>
              <a:rPr lang="en-US" sz="4000"/>
              <a:t>D</a:t>
            </a:r>
            <a:endParaRPr sz="4000"/>
          </a:p>
        </p:txBody>
      </p:sp>
      <p:sp>
        <p:nvSpPr>
          <p:cNvPr id="356" name="Google Shape;356;g34da64d39ab_0_22"/>
          <p:cNvSpPr txBox="1">
            <a:spLocks noGrp="1"/>
          </p:cNvSpPr>
          <p:nvPr>
            <p:ph type="body" idx="1"/>
          </p:nvPr>
        </p:nvSpPr>
        <p:spPr>
          <a:xfrm>
            <a:off x="1371600" y="2028067"/>
            <a:ext cx="9601200" cy="646500"/>
          </a:xfrm>
          <a:prstGeom prst="rect">
            <a:avLst/>
          </a:prstGeom>
          <a:noFill/>
          <a:ln>
            <a:noFill/>
          </a:ln>
        </p:spPr>
        <p:txBody>
          <a:bodyPr spcFirstLastPara="1" wrap="square" lIns="91425" tIns="45700" rIns="91425" bIns="45700" anchor="t" anchorCtr="0">
            <a:noAutofit/>
          </a:bodyPr>
          <a:lstStyle/>
          <a:p>
            <a:pPr marL="0" lvl="0" indent="0" algn="l" rtl="0">
              <a:lnSpc>
                <a:spcPct val="94000"/>
              </a:lnSpc>
              <a:spcBef>
                <a:spcPts val="1200"/>
              </a:spcBef>
              <a:spcAft>
                <a:spcPts val="0"/>
              </a:spcAft>
              <a:buSzPts val="2000"/>
              <a:buNone/>
            </a:pPr>
            <a:r>
              <a:rPr lang="en-US" sz="1700">
                <a:solidFill>
                  <a:srgbClr val="FF0000"/>
                </a:solidFill>
              </a:rPr>
              <a:t>*The screenshot below represents an abbreviated version of this tab. Please refer to Att. D for a complete version of the tab.</a:t>
            </a:r>
            <a:endParaRPr sz="1700">
              <a:solidFill>
                <a:srgbClr val="FF0000"/>
              </a:solidFill>
            </a:endParaRPr>
          </a:p>
        </p:txBody>
      </p:sp>
      <p:pic>
        <p:nvPicPr>
          <p:cNvPr id="357" name="Google Shape;357;g34da64d39ab_0_22" title="Screenshot 2025-04-21 123201.png"/>
          <p:cNvPicPr preferRelativeResize="0"/>
          <p:nvPr/>
        </p:nvPicPr>
        <p:blipFill>
          <a:blip r:embed="rId3">
            <a:alphaModFix/>
          </a:blip>
          <a:stretch>
            <a:fillRect/>
          </a:stretch>
        </p:blipFill>
        <p:spPr>
          <a:xfrm>
            <a:off x="573563" y="3659380"/>
            <a:ext cx="11044824" cy="997950"/>
          </a:xfrm>
          <a:prstGeom prst="rect">
            <a:avLst/>
          </a:prstGeom>
          <a:noFill/>
          <a:ln>
            <a:noFill/>
          </a:ln>
        </p:spPr>
      </p:pic>
      <p:sp>
        <p:nvSpPr>
          <p:cNvPr id="358" name="Google Shape;358;g34da64d39ab_0_22"/>
          <p:cNvSpPr txBox="1"/>
          <p:nvPr/>
        </p:nvSpPr>
        <p:spPr>
          <a:xfrm>
            <a:off x="8195536" y="2893430"/>
            <a:ext cx="2537100" cy="6465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None/>
            </a:pPr>
            <a:r>
              <a:rPr lang="en-US" sz="1800" b="0" i="0" u="none" strike="noStrike" cap="none">
                <a:solidFill>
                  <a:srgbClr val="FF0000"/>
                </a:solidFill>
                <a:latin typeface="Calibri"/>
                <a:ea typeface="Calibri"/>
                <a:cs typeface="Calibri"/>
                <a:sym typeface="Calibri"/>
              </a:rPr>
              <a:t>Fill in requested information here</a:t>
            </a:r>
            <a:endParaRPr/>
          </a:p>
        </p:txBody>
      </p:sp>
      <p:cxnSp>
        <p:nvCxnSpPr>
          <p:cNvPr id="359" name="Google Shape;359;g34da64d39ab_0_22"/>
          <p:cNvCxnSpPr/>
          <p:nvPr/>
        </p:nvCxnSpPr>
        <p:spPr>
          <a:xfrm flipH="1">
            <a:off x="7046499" y="3343080"/>
            <a:ext cx="1404600" cy="1148100"/>
          </a:xfrm>
          <a:prstGeom prst="straightConnector1">
            <a:avLst/>
          </a:prstGeom>
          <a:noFill/>
          <a:ln w="9525" cap="flat" cmpd="sng">
            <a:solidFill>
              <a:srgbClr val="FF0000"/>
            </a:solidFill>
            <a:prstDash val="solid"/>
            <a:round/>
            <a:headEnd type="none" w="sm" len="sm"/>
            <a:tailEnd type="triangle" w="med" len="med"/>
          </a:ln>
        </p:spPr>
      </p:cxnSp>
      <p:sp>
        <p:nvSpPr>
          <p:cNvPr id="360" name="Google Shape;360;g34da64d39ab_0_22"/>
          <p:cNvSpPr/>
          <p:nvPr/>
        </p:nvSpPr>
        <p:spPr>
          <a:xfrm>
            <a:off x="587775" y="4292480"/>
            <a:ext cx="11004900" cy="364800"/>
          </a:xfrm>
          <a:prstGeom prst="rect">
            <a:avLst/>
          </a:prstGeom>
          <a:no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rgbClr val="FFFFFF"/>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p16"/>
          <p:cNvSpPr txBox="1">
            <a:spLocks noGrp="1"/>
          </p:cNvSpPr>
          <p:nvPr>
            <p:ph type="title"/>
          </p:nvPr>
        </p:nvSpPr>
        <p:spPr>
          <a:xfrm>
            <a:off x="1371600" y="76560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dirty="0"/>
              <a:t>Confidential Information</a:t>
            </a:r>
            <a:endParaRPr sz="4000" dirty="0"/>
          </a:p>
        </p:txBody>
      </p:sp>
      <p:sp>
        <p:nvSpPr>
          <p:cNvPr id="378" name="Google Shape;378;p16"/>
          <p:cNvSpPr txBox="1">
            <a:spLocks noGrp="1"/>
          </p:cNvSpPr>
          <p:nvPr>
            <p:ph type="body" idx="1"/>
          </p:nvPr>
        </p:nvSpPr>
        <p:spPr>
          <a:xfrm>
            <a:off x="1371600" y="1828800"/>
            <a:ext cx="9601200" cy="3884100"/>
          </a:xfrm>
          <a:prstGeom prst="rect">
            <a:avLst/>
          </a:prstGeom>
          <a:noFill/>
          <a:ln>
            <a:noFill/>
          </a:ln>
        </p:spPr>
        <p:txBody>
          <a:bodyPr spcFirstLastPara="1" wrap="square" lIns="91425" tIns="45700" rIns="91425" bIns="45700" anchor="t" anchorCtr="0">
            <a:noAutofit/>
          </a:bodyPr>
          <a:lstStyle/>
          <a:p>
            <a:pPr marL="384038" lvl="0" indent="-381830" algn="l" rtl="0">
              <a:lnSpc>
                <a:spcPct val="74000"/>
              </a:lnSpc>
              <a:spcBef>
                <a:spcPts val="0"/>
              </a:spcBef>
              <a:spcAft>
                <a:spcPts val="0"/>
              </a:spcAft>
              <a:buClr>
                <a:srgbClr val="101D49"/>
              </a:buClr>
              <a:buSzPts val="2000"/>
              <a:buChar char="●"/>
            </a:pPr>
            <a:r>
              <a:rPr lang="en-US" b="1">
                <a:solidFill>
                  <a:srgbClr val="101D49"/>
                </a:solidFill>
              </a:rPr>
              <a:t>Confidential Information (RFP Section 1.15)</a:t>
            </a:r>
            <a:endParaRPr/>
          </a:p>
          <a:p>
            <a:pPr marL="914377" lvl="1" indent="-381830" algn="l" rtl="0">
              <a:lnSpc>
                <a:spcPct val="74000"/>
              </a:lnSpc>
              <a:spcBef>
                <a:spcPts val="700"/>
              </a:spcBef>
              <a:spcAft>
                <a:spcPts val="0"/>
              </a:spcAft>
              <a:buClr>
                <a:srgbClr val="101D49"/>
              </a:buClr>
              <a:buSzPts val="2000"/>
              <a:buChar char="○"/>
            </a:pPr>
            <a:r>
              <a:rPr lang="en-US" i="0">
                <a:solidFill>
                  <a:srgbClr val="101D49"/>
                </a:solidFill>
              </a:rPr>
              <a:t>All materials contained in proposals are subject to the Access to Public Records Act (APRA) and can be accessed by any member of the public after contract award. The responses are deemed to be “public records” unless a specific provision of IC 5-14-3 protects it from disclosure.</a:t>
            </a:r>
            <a:endParaRPr/>
          </a:p>
          <a:p>
            <a:pPr marL="914377" lvl="1" indent="-381830" algn="l" rtl="0">
              <a:lnSpc>
                <a:spcPct val="74000"/>
              </a:lnSpc>
              <a:spcBef>
                <a:spcPts val="700"/>
              </a:spcBef>
              <a:spcAft>
                <a:spcPts val="0"/>
              </a:spcAft>
              <a:buClr>
                <a:srgbClr val="101D49"/>
              </a:buClr>
              <a:buSzPts val="2000"/>
              <a:buChar char="○"/>
            </a:pPr>
            <a:r>
              <a:rPr lang="en-US" i="0">
                <a:solidFill>
                  <a:srgbClr val="101D49"/>
                </a:solidFill>
              </a:rPr>
              <a:t>In order to request certain information be kept confidential, Respondents must claim a statutory exception to the APRA in their </a:t>
            </a:r>
            <a:r>
              <a:rPr lang="en-US" b="1" i="0">
                <a:solidFill>
                  <a:srgbClr val="101D49"/>
                </a:solidFill>
              </a:rPr>
              <a:t>Executive Summary</a:t>
            </a:r>
            <a:r>
              <a:rPr lang="en-US" i="0">
                <a:solidFill>
                  <a:srgbClr val="101D49"/>
                </a:solidFill>
              </a:rPr>
              <a:t>, including describing which specific provision applies to which specific part of their response. </a:t>
            </a:r>
            <a:endParaRPr/>
          </a:p>
          <a:p>
            <a:pPr marL="914377" lvl="1" indent="-381830" algn="l" rtl="0">
              <a:lnSpc>
                <a:spcPct val="74000"/>
              </a:lnSpc>
              <a:spcBef>
                <a:spcPts val="700"/>
              </a:spcBef>
              <a:spcAft>
                <a:spcPts val="0"/>
              </a:spcAft>
              <a:buClr>
                <a:srgbClr val="101D49"/>
              </a:buClr>
              <a:buSzPts val="2000"/>
              <a:buChar char="○"/>
            </a:pPr>
            <a:r>
              <a:rPr lang="en-US" i="0">
                <a:solidFill>
                  <a:srgbClr val="101D49"/>
                </a:solidFill>
              </a:rPr>
              <a:t>Confidential information must also be clearly marked and kept separate from the proposal in the electronic copies. IDOA recommends submitting a “public” file that has the confidential information redacted (may be in PDF format) and a “final” file that includes all required information (must be in format prescribed buy the RFP).</a:t>
            </a:r>
            <a:endParaRPr/>
          </a:p>
          <a:p>
            <a:pPr marL="914377" lvl="1" indent="-381830" algn="l" rtl="0">
              <a:lnSpc>
                <a:spcPct val="74000"/>
              </a:lnSpc>
              <a:spcBef>
                <a:spcPts val="700"/>
              </a:spcBef>
              <a:spcAft>
                <a:spcPts val="0"/>
              </a:spcAft>
              <a:buClr>
                <a:srgbClr val="FF0000"/>
              </a:buClr>
              <a:buSzPts val="2000"/>
              <a:buChar char="○"/>
            </a:pPr>
            <a:r>
              <a:rPr lang="en-US" b="1" i="0" u="sng">
                <a:solidFill>
                  <a:srgbClr val="FF0000"/>
                </a:solidFill>
              </a:rPr>
              <a:t>DO NOT LABEL YOUR ENTIRE RESPONSE AS CONFIDENTIAL </a:t>
            </a:r>
            <a:endParaRPr/>
          </a:p>
          <a:p>
            <a:pPr marL="914377" lvl="1" indent="-254815" algn="l" rtl="0">
              <a:lnSpc>
                <a:spcPct val="74000"/>
              </a:lnSpc>
              <a:spcBef>
                <a:spcPts val="700"/>
              </a:spcBef>
              <a:spcAft>
                <a:spcPts val="0"/>
              </a:spcAft>
              <a:buClr>
                <a:schemeClr val="dk2"/>
              </a:buClr>
              <a:buSzPts val="1705"/>
              <a:buNone/>
            </a:pPr>
            <a:endParaRPr sz="1800" i="0">
              <a:solidFill>
                <a:schemeClr val="dk1"/>
              </a:solidFill>
            </a:endParaRPr>
          </a:p>
          <a:p>
            <a:pPr marL="384038" lvl="0" indent="-266563" algn="l" rtl="0">
              <a:lnSpc>
                <a:spcPct val="74000"/>
              </a:lnSpc>
              <a:spcBef>
                <a:spcPts val="1200"/>
              </a:spcBef>
              <a:spcAft>
                <a:spcPts val="0"/>
              </a:spcAft>
              <a:buClr>
                <a:schemeClr val="dk2"/>
              </a:buClr>
              <a:buSzPts val="1550"/>
              <a:buNone/>
            </a:pPr>
            <a:endParaRPr sz="1800">
              <a:solidFill>
                <a:schemeClr val="dk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Google Shape;384;p17"/>
          <p:cNvSpPr txBox="1">
            <a:spLocks noGrp="1"/>
          </p:cNvSpPr>
          <p:nvPr>
            <p:ph type="title"/>
          </p:nvPr>
        </p:nvSpPr>
        <p:spPr>
          <a:xfrm>
            <a:off x="1371600" y="772183"/>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Evaluation Criteria</a:t>
            </a:r>
            <a:endParaRPr sz="4000"/>
          </a:p>
        </p:txBody>
      </p:sp>
      <p:graphicFrame>
        <p:nvGraphicFramePr>
          <p:cNvPr id="385" name="Google Shape;385;p17"/>
          <p:cNvGraphicFramePr/>
          <p:nvPr>
            <p:extLst>
              <p:ext uri="{D42A27DB-BD31-4B8C-83A1-F6EECF244321}">
                <p14:modId xmlns:p14="http://schemas.microsoft.com/office/powerpoint/2010/main" val="219350580"/>
              </p:ext>
            </p:extLst>
          </p:nvPr>
        </p:nvGraphicFramePr>
        <p:xfrm>
          <a:off x="1371600" y="1941178"/>
          <a:ext cx="9083850" cy="4232850"/>
        </p:xfrm>
        <a:graphic>
          <a:graphicData uri="http://schemas.openxmlformats.org/drawingml/2006/table">
            <a:tbl>
              <a:tblPr firstRow="1" bandRow="1">
                <a:noFill/>
                <a:tableStyleId>{DD59F14F-606E-4535-90C0-8463D9E1F502}</a:tableStyleId>
              </a:tblPr>
              <a:tblGrid>
                <a:gridCol w="5159975">
                  <a:extLst>
                    <a:ext uri="{9D8B030D-6E8A-4147-A177-3AD203B41FA5}">
                      <a16:colId xmlns:a16="http://schemas.microsoft.com/office/drawing/2014/main" val="20000"/>
                    </a:ext>
                  </a:extLst>
                </a:gridCol>
                <a:gridCol w="3923875">
                  <a:extLst>
                    <a:ext uri="{9D8B030D-6E8A-4147-A177-3AD203B41FA5}">
                      <a16:colId xmlns:a16="http://schemas.microsoft.com/office/drawing/2014/main" val="20001"/>
                    </a:ext>
                  </a:extLst>
                </a:gridCol>
              </a:tblGrid>
              <a:tr h="377600">
                <a:tc>
                  <a:txBody>
                    <a:bodyPr/>
                    <a:lstStyle/>
                    <a:p>
                      <a:pPr marL="0" marR="0" lvl="0" indent="0" algn="ctr" rtl="0">
                        <a:lnSpc>
                          <a:spcPct val="100000"/>
                        </a:lnSpc>
                        <a:spcBef>
                          <a:spcPts val="0"/>
                        </a:spcBef>
                        <a:spcAft>
                          <a:spcPts val="0"/>
                        </a:spcAft>
                        <a:buClr>
                          <a:srgbClr val="000000"/>
                        </a:buClr>
                        <a:buSzPts val="1500"/>
                        <a:buFont typeface="Arial"/>
                        <a:buNone/>
                      </a:pPr>
                      <a:r>
                        <a:rPr lang="en-US" sz="1600" b="1" u="none" strike="noStrike" cap="none">
                          <a:solidFill>
                            <a:schemeClr val="bg1">
                              <a:lumMod val="95000"/>
                            </a:schemeClr>
                          </a:solidFill>
                          <a:latin typeface="Calibri"/>
                          <a:ea typeface="Calibri"/>
                          <a:cs typeface="Calibri"/>
                          <a:sym typeface="Calibri"/>
                        </a:rPr>
                        <a:t>Criteria</a:t>
                      </a:r>
                      <a:endParaRPr sz="1600" u="none" strike="noStrike" cap="none">
                        <a:solidFill>
                          <a:schemeClr val="bg1">
                            <a:lumMod val="95000"/>
                          </a:schemeClr>
                        </a:solidFill>
                      </a:endParaRPr>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101D49"/>
                    </a:solidFill>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600" b="1" u="none" strike="noStrike" cap="none">
                          <a:solidFill>
                            <a:schemeClr val="bg1">
                              <a:lumMod val="95000"/>
                            </a:schemeClr>
                          </a:solidFill>
                          <a:latin typeface="Calibri"/>
                          <a:ea typeface="Calibri"/>
                          <a:cs typeface="Calibri"/>
                          <a:sym typeface="Calibri"/>
                        </a:rPr>
                        <a:t>Points</a:t>
                      </a:r>
                      <a:endParaRPr sz="1600" u="none" strike="noStrike" cap="none">
                        <a:solidFill>
                          <a:schemeClr val="bg1">
                            <a:lumMod val="95000"/>
                          </a:schemeClr>
                        </a:solidFill>
                      </a:endParaRPr>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101D49"/>
                    </a:solidFill>
                  </a:tcPr>
                </a:tc>
                <a:extLst>
                  <a:ext uri="{0D108BD9-81ED-4DB2-BD59-A6C34878D82A}">
                    <a16:rowId xmlns:a16="http://schemas.microsoft.com/office/drawing/2014/main" val="10000"/>
                  </a:ext>
                </a:extLst>
              </a:tr>
              <a:tr h="377600">
                <a:tc>
                  <a:txBody>
                    <a:bodyPr/>
                    <a:lstStyle/>
                    <a:p>
                      <a:pPr marL="0" marR="0" lvl="0" indent="0" algn="l" rtl="0">
                        <a:lnSpc>
                          <a:spcPct val="100000"/>
                        </a:lnSpc>
                        <a:spcBef>
                          <a:spcPts val="0"/>
                        </a:spcBef>
                        <a:spcAft>
                          <a:spcPts val="0"/>
                        </a:spcAft>
                        <a:buClr>
                          <a:srgbClr val="101D49"/>
                        </a:buClr>
                        <a:buSzPts val="1500"/>
                        <a:buFont typeface="Libre Franklin"/>
                        <a:buNone/>
                      </a:pPr>
                      <a:r>
                        <a:rPr lang="en-US" sz="1600" b="1" u="none" strike="noStrike" cap="none">
                          <a:solidFill>
                            <a:srgbClr val="101D49"/>
                          </a:solidFill>
                          <a:latin typeface="Calibri"/>
                          <a:ea typeface="Calibri"/>
                          <a:cs typeface="Calibri"/>
                          <a:sym typeface="Calibri"/>
                        </a:rPr>
                        <a:t>1. Adherence to Mandatory Requirements</a:t>
                      </a:r>
                      <a:endParaRPr sz="1600" b="1" u="none" strike="noStrike" cap="none">
                        <a:solidFill>
                          <a:srgbClr val="101D49"/>
                        </a:solidFill>
                        <a:latin typeface="Calibri"/>
                        <a:ea typeface="Calibri"/>
                        <a:cs typeface="Calibri"/>
                        <a:sym typeface="Calibri"/>
                      </a:endParaRPr>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600" b="1" u="none" strike="noStrike" cap="none">
                          <a:solidFill>
                            <a:srgbClr val="101D49"/>
                          </a:solidFill>
                          <a:latin typeface="Calibri"/>
                          <a:ea typeface="Calibri"/>
                          <a:cs typeface="Calibri"/>
                          <a:sym typeface="Calibri"/>
                        </a:rPr>
                        <a:t>Pass/Fail</a:t>
                      </a:r>
                      <a:endParaRPr sz="1600" u="none" strike="noStrike" cap="none"/>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extLst>
                  <a:ext uri="{0D108BD9-81ED-4DB2-BD59-A6C34878D82A}">
                    <a16:rowId xmlns:a16="http://schemas.microsoft.com/office/drawing/2014/main" val="10001"/>
                  </a:ext>
                </a:extLst>
              </a:tr>
              <a:tr h="536700">
                <a:tc>
                  <a:txBody>
                    <a:bodyPr/>
                    <a:lstStyle/>
                    <a:p>
                      <a:pPr marL="0" marR="0" lvl="0" indent="0" algn="l" rtl="0">
                        <a:lnSpc>
                          <a:spcPct val="100000"/>
                        </a:lnSpc>
                        <a:spcBef>
                          <a:spcPts val="0"/>
                        </a:spcBef>
                        <a:spcAft>
                          <a:spcPts val="0"/>
                        </a:spcAft>
                        <a:buClr>
                          <a:srgbClr val="101D49"/>
                        </a:buClr>
                        <a:buSzPts val="1500"/>
                        <a:buFont typeface="Libre Franklin"/>
                        <a:buNone/>
                      </a:pPr>
                      <a:r>
                        <a:rPr lang="en-US" sz="1600" b="1" u="none" strike="noStrike" cap="none">
                          <a:solidFill>
                            <a:srgbClr val="101D49"/>
                          </a:solidFill>
                          <a:latin typeface="Calibri"/>
                          <a:ea typeface="Calibri"/>
                          <a:cs typeface="Calibri"/>
                          <a:sym typeface="Calibri"/>
                        </a:rPr>
                        <a:t>2. Management Assessment/Quality (Business and Technical Proposal)</a:t>
                      </a:r>
                      <a:endParaRPr sz="1600" u="none" strike="noStrike" cap="none"/>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600" b="1" u="none" strike="noStrike" cap="none">
                          <a:solidFill>
                            <a:srgbClr val="101D49"/>
                          </a:solidFill>
                          <a:latin typeface="Calibri"/>
                          <a:ea typeface="Calibri"/>
                          <a:cs typeface="Calibri"/>
                          <a:sym typeface="Calibri"/>
                        </a:rPr>
                        <a:t>50 points</a:t>
                      </a:r>
                      <a:endParaRPr sz="1600" u="none" strike="noStrike" cap="none">
                        <a:solidFill>
                          <a:srgbClr val="101D49"/>
                        </a:solidFill>
                      </a:endParaRPr>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377600">
                <a:tc>
                  <a:txBody>
                    <a:bodyPr/>
                    <a:lstStyle/>
                    <a:p>
                      <a:pPr marL="0" marR="0" lvl="0" indent="0" algn="l" rtl="0">
                        <a:lnSpc>
                          <a:spcPct val="100000"/>
                        </a:lnSpc>
                        <a:spcBef>
                          <a:spcPts val="0"/>
                        </a:spcBef>
                        <a:spcAft>
                          <a:spcPts val="0"/>
                        </a:spcAft>
                        <a:buClr>
                          <a:srgbClr val="101D49"/>
                        </a:buClr>
                        <a:buSzPts val="1500"/>
                        <a:buFont typeface="Libre Franklin"/>
                        <a:buNone/>
                      </a:pPr>
                      <a:r>
                        <a:rPr lang="en-US" sz="1600" b="1" u="none" strike="noStrike" cap="none">
                          <a:solidFill>
                            <a:srgbClr val="101D49"/>
                          </a:solidFill>
                          <a:latin typeface="Calibri"/>
                          <a:ea typeface="Calibri"/>
                          <a:cs typeface="Calibri"/>
                          <a:sym typeface="Calibri"/>
                        </a:rPr>
                        <a:t>3. Cost (Cost Proposal)</a:t>
                      </a:r>
                      <a:endParaRPr sz="1600" u="none" strike="noStrike" cap="none"/>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600" b="1" u="none" strike="noStrike" cap="none">
                          <a:solidFill>
                            <a:srgbClr val="101D49"/>
                          </a:solidFill>
                          <a:latin typeface="Calibri"/>
                          <a:ea typeface="Calibri"/>
                          <a:cs typeface="Calibri"/>
                          <a:sym typeface="Calibri"/>
                        </a:rPr>
                        <a:t>30 points</a:t>
                      </a:r>
                      <a:endParaRPr sz="1600" u="none" strike="noStrike" cap="none">
                        <a:solidFill>
                          <a:srgbClr val="101D49"/>
                        </a:solidFill>
                      </a:endParaRPr>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extLst>
                  <a:ext uri="{0D108BD9-81ED-4DB2-BD59-A6C34878D82A}">
                    <a16:rowId xmlns:a16="http://schemas.microsoft.com/office/drawing/2014/main" val="10003"/>
                  </a:ext>
                </a:extLst>
              </a:tr>
              <a:tr h="536700">
                <a:tc>
                  <a:txBody>
                    <a:bodyPr/>
                    <a:lstStyle/>
                    <a:p>
                      <a:pPr marL="211455" marR="0" lvl="0" indent="-211455" algn="l" rtl="0">
                        <a:lnSpc>
                          <a:spcPct val="100000"/>
                        </a:lnSpc>
                        <a:spcBef>
                          <a:spcPts val="0"/>
                        </a:spcBef>
                        <a:spcAft>
                          <a:spcPts val="0"/>
                        </a:spcAft>
                        <a:buClr>
                          <a:srgbClr val="000000"/>
                        </a:buClr>
                        <a:buSzPts val="1500"/>
                        <a:buFont typeface="Arial"/>
                        <a:buNone/>
                      </a:pPr>
                      <a:r>
                        <a:rPr lang="en-US" sz="1600" b="1" u="none" strike="noStrike" cap="none">
                          <a:solidFill>
                            <a:srgbClr val="101D49"/>
                          </a:solidFill>
                          <a:latin typeface="Calibri"/>
                          <a:ea typeface="Calibri"/>
                          <a:cs typeface="Calibri"/>
                          <a:sym typeface="Calibri"/>
                        </a:rPr>
                        <a:t>4. Buy Indiana</a:t>
                      </a:r>
                      <a:endParaRPr sz="16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600" b="1" u="none" strike="noStrike" cap="none">
                          <a:solidFill>
                            <a:srgbClr val="101D49"/>
                          </a:solidFill>
                          <a:latin typeface="Calibri"/>
                          <a:ea typeface="Calibri"/>
                          <a:cs typeface="Calibri"/>
                          <a:sym typeface="Calibri"/>
                        </a:rPr>
                        <a:t>5 points</a:t>
                      </a:r>
                      <a:endParaRPr sz="16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536700">
                <a:tc>
                  <a:txBody>
                    <a:bodyPr/>
                    <a:lstStyle/>
                    <a:p>
                      <a:pPr marL="211455" marR="0" lvl="0" indent="-211455" algn="l" rtl="0">
                        <a:lnSpc>
                          <a:spcPct val="100000"/>
                        </a:lnSpc>
                        <a:spcBef>
                          <a:spcPts val="0"/>
                        </a:spcBef>
                        <a:spcAft>
                          <a:spcPts val="0"/>
                        </a:spcAft>
                        <a:buClr>
                          <a:srgbClr val="000000"/>
                        </a:buClr>
                        <a:buSzPts val="1500"/>
                        <a:buFont typeface="Arial"/>
                        <a:buNone/>
                      </a:pPr>
                      <a:r>
                        <a:rPr lang="en-US" sz="1600" b="1" u="none" strike="noStrike" cap="none">
                          <a:solidFill>
                            <a:srgbClr val="101D49"/>
                          </a:solidFill>
                          <a:latin typeface="Calibri"/>
                          <a:ea typeface="Calibri"/>
                          <a:cs typeface="Calibri"/>
                          <a:sym typeface="Calibri"/>
                        </a:rPr>
                        <a:t>5. Minority Business Enterprise Subcontractor Commitment</a:t>
                      </a:r>
                      <a:endParaRPr sz="16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600" b="1" u="none" strike="noStrike" cap="none">
                          <a:solidFill>
                            <a:srgbClr val="101D49"/>
                          </a:solidFill>
                          <a:latin typeface="Calibri"/>
                          <a:ea typeface="Calibri"/>
                          <a:cs typeface="Calibri"/>
                          <a:sym typeface="Calibri"/>
                        </a:rPr>
                        <a:t>5 points (1 bonus point)</a:t>
                      </a:r>
                      <a:endParaRPr sz="16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extLst>
                  <a:ext uri="{0D108BD9-81ED-4DB2-BD59-A6C34878D82A}">
                    <a16:rowId xmlns:a16="http://schemas.microsoft.com/office/drawing/2014/main" val="10005"/>
                  </a:ext>
                </a:extLst>
              </a:tr>
              <a:tr h="536700">
                <a:tc>
                  <a:txBody>
                    <a:bodyPr/>
                    <a:lstStyle/>
                    <a:p>
                      <a:pPr marL="211455" marR="0" lvl="0" indent="-211455" algn="l" rtl="0">
                        <a:lnSpc>
                          <a:spcPct val="100000"/>
                        </a:lnSpc>
                        <a:spcBef>
                          <a:spcPts val="0"/>
                        </a:spcBef>
                        <a:spcAft>
                          <a:spcPts val="0"/>
                        </a:spcAft>
                        <a:buClr>
                          <a:srgbClr val="000000"/>
                        </a:buClr>
                        <a:buSzPts val="1500"/>
                        <a:buFont typeface="Arial"/>
                        <a:buNone/>
                      </a:pPr>
                      <a:r>
                        <a:rPr lang="en-US" sz="1600" b="1" u="none" strike="noStrike" cap="none">
                          <a:solidFill>
                            <a:srgbClr val="101D49"/>
                          </a:solidFill>
                          <a:latin typeface="Calibri"/>
                          <a:ea typeface="Calibri"/>
                          <a:cs typeface="Calibri"/>
                          <a:sym typeface="Calibri"/>
                        </a:rPr>
                        <a:t>6. Women Business Enterprise Subcontractor Commitment</a:t>
                      </a:r>
                      <a:endParaRPr sz="16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600" b="1" u="none" strike="noStrike" cap="none">
                          <a:solidFill>
                            <a:srgbClr val="101D49"/>
                          </a:solidFill>
                          <a:latin typeface="Calibri"/>
                          <a:ea typeface="Calibri"/>
                          <a:cs typeface="Calibri"/>
                          <a:sym typeface="Calibri"/>
                        </a:rPr>
                        <a:t>5 points (1 bonus point)</a:t>
                      </a:r>
                      <a:endParaRPr sz="16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536700">
                <a:tc>
                  <a:txBody>
                    <a:bodyPr/>
                    <a:lstStyle/>
                    <a:p>
                      <a:pPr marL="211455" marR="0" lvl="0" indent="-211455" algn="l" rtl="0">
                        <a:lnSpc>
                          <a:spcPct val="100000"/>
                        </a:lnSpc>
                        <a:spcBef>
                          <a:spcPts val="0"/>
                        </a:spcBef>
                        <a:spcAft>
                          <a:spcPts val="0"/>
                        </a:spcAft>
                        <a:buClr>
                          <a:srgbClr val="000000"/>
                        </a:buClr>
                        <a:buSzPts val="1500"/>
                        <a:buFont typeface="Arial"/>
                        <a:buNone/>
                      </a:pPr>
                      <a:r>
                        <a:rPr lang="en-US" sz="1600" b="1" u="none" strike="noStrike" cap="none">
                          <a:solidFill>
                            <a:srgbClr val="101D49"/>
                          </a:solidFill>
                          <a:latin typeface="Calibri"/>
                          <a:ea typeface="Calibri"/>
                          <a:cs typeface="Calibri"/>
                          <a:sym typeface="Calibri"/>
                        </a:rPr>
                        <a:t>7. Indiana Veteran Owned Small Business Subcontractor Commitment</a:t>
                      </a:r>
                      <a:endParaRPr sz="16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600" b="1" u="none" strike="noStrike" cap="none">
                          <a:solidFill>
                            <a:srgbClr val="101D49"/>
                          </a:solidFill>
                          <a:latin typeface="Calibri"/>
                          <a:ea typeface="Calibri"/>
                          <a:cs typeface="Calibri"/>
                          <a:sym typeface="Calibri"/>
                        </a:rPr>
                        <a:t>5 points (1 bonus point)</a:t>
                      </a:r>
                      <a:endParaRPr sz="16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extLst>
                  <a:ext uri="{0D108BD9-81ED-4DB2-BD59-A6C34878D82A}">
                    <a16:rowId xmlns:a16="http://schemas.microsoft.com/office/drawing/2014/main" val="10007"/>
                  </a:ext>
                </a:extLst>
              </a:tr>
              <a:tr h="238289">
                <a:tc>
                  <a:txBody>
                    <a:bodyPr/>
                    <a:lstStyle/>
                    <a:p>
                      <a:pPr marL="0" marR="0" lvl="0" indent="0" algn="ctr" rtl="0">
                        <a:lnSpc>
                          <a:spcPct val="100000"/>
                        </a:lnSpc>
                        <a:spcBef>
                          <a:spcPts val="0"/>
                        </a:spcBef>
                        <a:spcAft>
                          <a:spcPts val="0"/>
                        </a:spcAft>
                        <a:buClr>
                          <a:srgbClr val="000000"/>
                        </a:buClr>
                        <a:buSzPts val="1500"/>
                        <a:buFont typeface="Arial"/>
                        <a:buNone/>
                      </a:pPr>
                      <a:r>
                        <a:rPr lang="en-US" sz="1600" b="1" u="none" strike="noStrike" cap="none">
                          <a:solidFill>
                            <a:srgbClr val="101D49"/>
                          </a:solidFill>
                          <a:latin typeface="Calibri"/>
                          <a:ea typeface="Calibri"/>
                          <a:cs typeface="Calibri"/>
                          <a:sym typeface="Calibri"/>
                        </a:rPr>
                        <a:t>Total</a:t>
                      </a:r>
                      <a:endParaRPr sz="1600" u="none" strike="noStrike" cap="none"/>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600" b="1" u="none" strike="noStrike" cap="none">
                          <a:solidFill>
                            <a:srgbClr val="101D49"/>
                          </a:solidFill>
                          <a:latin typeface="Calibri"/>
                          <a:ea typeface="Calibri"/>
                          <a:cs typeface="Calibri"/>
                          <a:sym typeface="Calibri"/>
                        </a:rPr>
                        <a:t>100 (103 if bonus awarded)</a:t>
                      </a:r>
                      <a:endParaRPr sz="1600" u="none" strike="noStrike" cap="none"/>
                    </a:p>
                  </a:txBody>
                  <a:tcPr marL="44825" marR="44825" marT="44825" marB="448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extLst>
                  <a:ext uri="{0D108BD9-81ED-4DB2-BD59-A6C34878D82A}">
                    <a16:rowId xmlns:a16="http://schemas.microsoft.com/office/drawing/2014/main" val="10008"/>
                  </a:ext>
                </a:extLst>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2" name="Google Shape;392;g33420cfc464_1_37"/>
          <p:cNvSpPr txBox="1">
            <a:spLocks noGrp="1"/>
          </p:cNvSpPr>
          <p:nvPr>
            <p:ph type="body" idx="1"/>
          </p:nvPr>
        </p:nvSpPr>
        <p:spPr>
          <a:xfrm>
            <a:off x="1347083" y="2094374"/>
            <a:ext cx="7732643" cy="823912"/>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3000"/>
              <a:buNone/>
            </a:pPr>
            <a:r>
              <a:rPr lang="en-US" sz="2500" dirty="0"/>
              <a:t>Minority and Women’s Business Enterprises</a:t>
            </a:r>
            <a:endParaRPr sz="2500" dirty="0"/>
          </a:p>
          <a:p>
            <a:pPr marL="0" lvl="0" indent="0" algn="l" rtl="0">
              <a:lnSpc>
                <a:spcPct val="100000"/>
              </a:lnSpc>
              <a:spcBef>
                <a:spcPts val="0"/>
              </a:spcBef>
              <a:spcAft>
                <a:spcPts val="0"/>
              </a:spcAft>
              <a:buSzPts val="3000"/>
              <a:buNone/>
            </a:pPr>
            <a:endParaRPr lang="en-US" sz="2500" dirty="0"/>
          </a:p>
          <a:p>
            <a:pPr marL="0" lvl="0" indent="0" algn="l" rtl="0">
              <a:lnSpc>
                <a:spcPct val="100000"/>
              </a:lnSpc>
              <a:spcBef>
                <a:spcPts val="0"/>
              </a:spcBef>
              <a:spcAft>
                <a:spcPts val="0"/>
              </a:spcAft>
              <a:buSzPts val="3000"/>
              <a:buNone/>
            </a:pPr>
            <a:r>
              <a:rPr lang="en-US" sz="2500" dirty="0"/>
              <a:t>Indiana Veteran Owned Small Businesses</a:t>
            </a:r>
            <a:endParaRPr sz="2500" dirty="0"/>
          </a:p>
          <a:p>
            <a:pPr marL="0" lvl="0" indent="0" algn="l" rtl="0">
              <a:lnSpc>
                <a:spcPct val="100000"/>
              </a:lnSpc>
              <a:spcBef>
                <a:spcPts val="0"/>
              </a:spcBef>
              <a:spcAft>
                <a:spcPts val="0"/>
              </a:spcAft>
              <a:buSzPts val="3000"/>
              <a:buNone/>
            </a:pPr>
            <a:endParaRPr sz="2500" i="1" dirty="0"/>
          </a:p>
        </p:txBody>
      </p:sp>
      <p:sp>
        <p:nvSpPr>
          <p:cNvPr id="391" name="Google Shape;391;g33420cfc464_1_37"/>
          <p:cNvSpPr txBox="1">
            <a:spLocks noGrp="1"/>
          </p:cNvSpPr>
          <p:nvPr>
            <p:ph type="title"/>
          </p:nvPr>
        </p:nvSpPr>
        <p:spPr>
          <a:xfrm>
            <a:off x="1347083" y="882595"/>
            <a:ext cx="9546204" cy="572494"/>
          </a:xfrm>
          <a:prstGeom prst="rect">
            <a:avLst/>
          </a:prstGeom>
          <a:noFill/>
          <a:ln>
            <a:noFill/>
          </a:ln>
        </p:spPr>
        <p:txBody>
          <a:bodyPr spcFirstLastPara="1" wrap="square" lIns="91425" tIns="45700" rIns="91425" bIns="45700" anchor="t" anchorCtr="0">
            <a:noAutofit/>
          </a:bodyPr>
          <a:lstStyle/>
          <a:p>
            <a:pPr marL="0" lvl="0" indent="0" algn="ctr" rtl="0">
              <a:lnSpc>
                <a:spcPct val="89000"/>
              </a:lnSpc>
              <a:spcBef>
                <a:spcPts val="0"/>
              </a:spcBef>
              <a:spcAft>
                <a:spcPts val="0"/>
              </a:spcAft>
              <a:buSzPts val="4400"/>
              <a:buNone/>
            </a:pPr>
            <a:r>
              <a:rPr lang="en-US" sz="3200" dirty="0">
                <a:latin typeface="Calibri" panose="020F0502020204030204" pitchFamily="34" charset="0"/>
                <a:cs typeface="Calibri" panose="020F0502020204030204" pitchFamily="34" charset="0"/>
              </a:rPr>
              <a:t>IDOA Division of Supplier Diversity Program Overview</a:t>
            </a:r>
            <a:endParaRPr sz="3200" dirty="0">
              <a:latin typeface="Calibri" panose="020F0502020204030204" pitchFamily="34" charset="0"/>
              <a:cs typeface="Calibri" panose="020F0502020204030204" pitchFamily="34" charset="0"/>
            </a:endParaRPr>
          </a:p>
          <a:p>
            <a:pPr marL="0" lvl="0" indent="0" algn="l" rtl="0">
              <a:lnSpc>
                <a:spcPct val="89000"/>
              </a:lnSpc>
              <a:spcBef>
                <a:spcPts val="0"/>
              </a:spcBef>
              <a:spcAft>
                <a:spcPts val="0"/>
              </a:spcAft>
              <a:buSzPts val="4400"/>
              <a:buNone/>
            </a:pPr>
            <a:endParaRPr sz="32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399" name="Google Shape;399;g33097a728b4_0_0"/>
          <p:cNvSpPr txBox="1">
            <a:spLocks noGrp="1"/>
          </p:cNvSpPr>
          <p:nvPr>
            <p:ph type="title"/>
          </p:nvPr>
        </p:nvSpPr>
        <p:spPr>
          <a:xfrm>
            <a:off x="1371600" y="772184"/>
            <a:ext cx="96012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Minority and Women’s Business Enterprises</a:t>
            </a:r>
            <a:endParaRPr sz="4000"/>
          </a:p>
        </p:txBody>
      </p:sp>
      <p:sp>
        <p:nvSpPr>
          <p:cNvPr id="400" name="Google Shape;400;g33097a728b4_0_0"/>
          <p:cNvSpPr txBox="1">
            <a:spLocks noGrp="1"/>
          </p:cNvSpPr>
          <p:nvPr>
            <p:ph type="body" idx="1"/>
          </p:nvPr>
        </p:nvSpPr>
        <p:spPr>
          <a:xfrm>
            <a:off x="1371600" y="1828800"/>
            <a:ext cx="9601200" cy="3525300"/>
          </a:xfrm>
          <a:prstGeom prst="rect">
            <a:avLst/>
          </a:prstGeom>
          <a:noFill/>
          <a:ln>
            <a:noFill/>
          </a:ln>
        </p:spPr>
        <p:txBody>
          <a:bodyPr spcFirstLastPara="1" wrap="square" lIns="91425" tIns="45700" rIns="91425" bIns="45700" anchor="t" anchorCtr="0">
            <a:noAutofit/>
          </a:bodyPr>
          <a:lstStyle/>
          <a:p>
            <a:pPr marL="384037" lvl="0" indent="-377687" algn="l" rtl="0">
              <a:lnSpc>
                <a:spcPct val="90000"/>
              </a:lnSpc>
              <a:spcBef>
                <a:spcPts val="0"/>
              </a:spcBef>
              <a:spcAft>
                <a:spcPts val="0"/>
              </a:spcAft>
              <a:buClr>
                <a:srgbClr val="101D49"/>
              </a:buClr>
              <a:buSzPts val="2400"/>
              <a:buFont typeface="Noto Sans Symbols"/>
              <a:buChar char="●"/>
            </a:pPr>
            <a:r>
              <a:rPr lang="en-US" sz="2400" b="1">
                <a:solidFill>
                  <a:srgbClr val="101D49"/>
                </a:solidFill>
              </a:rPr>
              <a:t>Mission/Vision </a:t>
            </a:r>
            <a:endParaRPr sz="2400"/>
          </a:p>
          <a:p>
            <a:pPr marL="914377" lvl="1" indent="-383720" algn="l" rtl="0">
              <a:lnSpc>
                <a:spcPct val="74000"/>
              </a:lnSpc>
              <a:spcBef>
                <a:spcPts val="700"/>
              </a:spcBef>
              <a:spcAft>
                <a:spcPts val="0"/>
              </a:spcAft>
              <a:buClr>
                <a:srgbClr val="101D49"/>
              </a:buClr>
              <a:buSzPts val="2400"/>
              <a:buChar char="○"/>
            </a:pPr>
            <a:r>
              <a:rPr lang="en-US" sz="2400" i="0">
                <a:solidFill>
                  <a:srgbClr val="101D49"/>
                </a:solidFill>
              </a:rPr>
              <a:t>Promote, monitor, and enforce the standards for certification of minority and women’s business enterprises.</a:t>
            </a:r>
            <a:endParaRPr sz="2400"/>
          </a:p>
          <a:p>
            <a:pPr marL="914377" lvl="1" indent="-383720" algn="l" rtl="0">
              <a:lnSpc>
                <a:spcPct val="74000"/>
              </a:lnSpc>
              <a:spcBef>
                <a:spcPts val="700"/>
              </a:spcBef>
              <a:spcAft>
                <a:spcPts val="0"/>
              </a:spcAft>
              <a:buClr>
                <a:srgbClr val="101D49"/>
              </a:buClr>
              <a:buSzPts val="2400"/>
              <a:buChar char="○"/>
            </a:pPr>
            <a:r>
              <a:rPr lang="en-US" sz="2400" i="0">
                <a:solidFill>
                  <a:srgbClr val="101D49"/>
                </a:solidFill>
              </a:rPr>
              <a:t>Provide equal opportunity to minority and women enterprises in the state’s procurement and contracting process.</a:t>
            </a:r>
            <a:endParaRPr sz="2400"/>
          </a:p>
          <a:p>
            <a:pPr marL="384037" lvl="0" indent="-377687" algn="l" rtl="0">
              <a:lnSpc>
                <a:spcPct val="90000"/>
              </a:lnSpc>
              <a:spcBef>
                <a:spcPts val="1200"/>
              </a:spcBef>
              <a:spcAft>
                <a:spcPts val="0"/>
              </a:spcAft>
              <a:buClr>
                <a:srgbClr val="101D49"/>
              </a:buClr>
              <a:buSzPts val="2400"/>
              <a:buFont typeface="Noto Sans Symbols"/>
              <a:buChar char="●"/>
            </a:pPr>
            <a:r>
              <a:rPr lang="en-US" sz="2400" b="1">
                <a:solidFill>
                  <a:srgbClr val="101D49"/>
                </a:solidFill>
              </a:rPr>
              <a:t>Nondiscrimination and Anti Discrimination Laws</a:t>
            </a:r>
            <a:endParaRPr sz="2400"/>
          </a:p>
          <a:p>
            <a:pPr marL="914377" lvl="1" indent="-383720" algn="l" rtl="0">
              <a:lnSpc>
                <a:spcPct val="74000"/>
              </a:lnSpc>
              <a:spcBef>
                <a:spcPts val="700"/>
              </a:spcBef>
              <a:spcAft>
                <a:spcPts val="0"/>
              </a:spcAft>
              <a:buClr>
                <a:srgbClr val="101D49"/>
              </a:buClr>
              <a:buSzPts val="2400"/>
              <a:buChar char="○"/>
            </a:pPr>
            <a:r>
              <a:rPr lang="en-US" sz="2400" i="0">
                <a:solidFill>
                  <a:srgbClr val="101D49"/>
                </a:solidFill>
              </a:rPr>
              <a:t>Pursuant to Indiana Civil Rights Law, specifically IC §22-9-1-10, every state contract shall contain a provision requiring the contractor and subcontractors to not discriminate against any employee or applicant with respect to Protected Characteristics.</a:t>
            </a:r>
            <a:endParaRPr sz="2400"/>
          </a:p>
          <a:p>
            <a:pPr marL="384037" lvl="0" indent="-266562" algn="l" rtl="0">
              <a:lnSpc>
                <a:spcPct val="74000"/>
              </a:lnSpc>
              <a:spcBef>
                <a:spcPts val="1200"/>
              </a:spcBef>
              <a:spcAft>
                <a:spcPts val="0"/>
              </a:spcAft>
              <a:buClr>
                <a:schemeClr val="dk2"/>
              </a:buClr>
              <a:buSzPts val="2000"/>
              <a:buNone/>
            </a:pPr>
            <a:endParaRPr sz="1800">
              <a:solidFill>
                <a:schemeClr val="dk1"/>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sp>
        <p:nvSpPr>
          <p:cNvPr id="406" name="Google Shape;406;p19"/>
          <p:cNvSpPr txBox="1">
            <a:spLocks noGrp="1"/>
          </p:cNvSpPr>
          <p:nvPr>
            <p:ph type="title"/>
          </p:nvPr>
        </p:nvSpPr>
        <p:spPr>
          <a:xfrm>
            <a:off x="1371600" y="766927"/>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4000"/>
              <a:t>Minority and Women’s Business Enterprises</a:t>
            </a:r>
            <a:endParaRPr sz="4000"/>
          </a:p>
        </p:txBody>
      </p:sp>
      <p:sp>
        <p:nvSpPr>
          <p:cNvPr id="407" name="Google Shape;407;p19"/>
          <p:cNvSpPr txBox="1">
            <a:spLocks noGrp="1"/>
          </p:cNvSpPr>
          <p:nvPr>
            <p:ph type="body" idx="1"/>
          </p:nvPr>
        </p:nvSpPr>
        <p:spPr>
          <a:xfrm>
            <a:off x="1371600" y="1596075"/>
            <a:ext cx="9601200" cy="4250400"/>
          </a:xfrm>
          <a:prstGeom prst="rect">
            <a:avLst/>
          </a:prstGeom>
          <a:noFill/>
          <a:ln>
            <a:noFill/>
          </a:ln>
        </p:spPr>
        <p:txBody>
          <a:bodyPr spcFirstLastPara="1" wrap="square" lIns="91425" tIns="45700" rIns="91425" bIns="45700" anchor="t" anchorCtr="0">
            <a:noAutofit/>
          </a:bodyPr>
          <a:lstStyle/>
          <a:p>
            <a:pPr marL="384038" lvl="0" indent="-383720" algn="l" rtl="0">
              <a:lnSpc>
                <a:spcPct val="94000"/>
              </a:lnSpc>
              <a:spcBef>
                <a:spcPts val="0"/>
              </a:spcBef>
              <a:spcAft>
                <a:spcPts val="0"/>
              </a:spcAft>
              <a:buClr>
                <a:srgbClr val="101D49"/>
              </a:buClr>
              <a:buSzPts val="2400"/>
              <a:buFont typeface="Noto Sans Symbols"/>
              <a:buChar char="●"/>
            </a:pPr>
            <a:r>
              <a:rPr lang="en-US" sz="2400" b="1">
                <a:solidFill>
                  <a:srgbClr val="101D49"/>
                </a:solidFill>
              </a:rPr>
              <a:t>Contact Information</a:t>
            </a:r>
            <a:endParaRPr sz="2400"/>
          </a:p>
          <a:p>
            <a:pPr marL="914377" lvl="1" indent="-383720" algn="l" rtl="0">
              <a:lnSpc>
                <a:spcPct val="94000"/>
              </a:lnSpc>
              <a:spcBef>
                <a:spcPts val="700"/>
              </a:spcBef>
              <a:spcAft>
                <a:spcPts val="0"/>
              </a:spcAft>
              <a:buClr>
                <a:srgbClr val="101D49"/>
              </a:buClr>
              <a:buSzPts val="2400"/>
              <a:buChar char="○"/>
            </a:pPr>
            <a:r>
              <a:rPr lang="en-US" sz="2400" i="0">
                <a:solidFill>
                  <a:srgbClr val="101D49"/>
                </a:solidFill>
              </a:rPr>
              <a:t>Phone: 317-232-3061</a:t>
            </a:r>
            <a:endParaRPr sz="2400"/>
          </a:p>
          <a:p>
            <a:pPr marL="914377" lvl="1" indent="-383720" algn="l" rtl="0">
              <a:lnSpc>
                <a:spcPct val="94000"/>
              </a:lnSpc>
              <a:spcBef>
                <a:spcPts val="700"/>
              </a:spcBef>
              <a:spcAft>
                <a:spcPts val="0"/>
              </a:spcAft>
              <a:buClr>
                <a:srgbClr val="101D49"/>
              </a:buClr>
              <a:buSzPts val="2400"/>
              <a:buChar char="○"/>
            </a:pPr>
            <a:r>
              <a:rPr lang="en-US" sz="2400" i="0">
                <a:solidFill>
                  <a:srgbClr val="101D49"/>
                </a:solidFill>
              </a:rPr>
              <a:t>E-mail</a:t>
            </a:r>
            <a:r>
              <a:rPr lang="en-US" sz="2400" b="1" i="0">
                <a:solidFill>
                  <a:srgbClr val="101D49"/>
                </a:solidFill>
              </a:rPr>
              <a:t>:</a:t>
            </a:r>
            <a:r>
              <a:rPr lang="en-US" sz="2400" i="0">
                <a:solidFill>
                  <a:srgbClr val="101D49"/>
                </a:solidFill>
              </a:rPr>
              <a:t> </a:t>
            </a:r>
            <a:r>
              <a:rPr lang="en-US" sz="2400" i="0" u="sng">
                <a:solidFill>
                  <a:srgbClr val="4C7C99"/>
                </a:solidFill>
                <a:hlinkClick r:id="rId3">
                  <a:extLst>
                    <a:ext uri="{A12FA001-AC4F-418D-AE19-62706E023703}">
                      <ahyp:hlinkClr xmlns:ahyp="http://schemas.microsoft.com/office/drawing/2018/hyperlinkcolor" val="tx"/>
                    </a:ext>
                  </a:extLst>
                </a:hlinkClick>
              </a:rPr>
              <a:t>mwbecompliance@idoa.in.gov</a:t>
            </a:r>
            <a:endParaRPr sz="2400" i="0">
              <a:solidFill>
                <a:srgbClr val="4C7C99"/>
              </a:solidFill>
            </a:endParaRPr>
          </a:p>
          <a:p>
            <a:pPr marL="914377" lvl="1" indent="-383720" algn="l" rtl="0">
              <a:lnSpc>
                <a:spcPct val="94000"/>
              </a:lnSpc>
              <a:spcBef>
                <a:spcPts val="700"/>
              </a:spcBef>
              <a:spcAft>
                <a:spcPts val="0"/>
              </a:spcAft>
              <a:buClr>
                <a:srgbClr val="101D49"/>
              </a:buClr>
              <a:buSzPts val="2400"/>
              <a:buChar char="○"/>
            </a:pPr>
            <a:r>
              <a:rPr lang="en-US" sz="2400" i="0">
                <a:solidFill>
                  <a:srgbClr val="101D49"/>
                </a:solidFill>
              </a:rPr>
              <a:t>Web: </a:t>
            </a:r>
            <a:r>
              <a:rPr lang="en-US" sz="2400" i="0" u="sng">
                <a:solidFill>
                  <a:srgbClr val="4C7C99"/>
                </a:solidFill>
                <a:hlinkClick r:id="rId4">
                  <a:extLst>
                    <a:ext uri="{A12FA001-AC4F-418D-AE19-62706E023703}">
                      <ahyp:hlinkClr xmlns:ahyp="http://schemas.microsoft.com/office/drawing/2018/hyperlinkcolor" val="tx"/>
                    </a:ext>
                  </a:extLst>
                </a:hlinkClick>
              </a:rPr>
              <a:t>www.in.gov/idoa/mwbe</a:t>
            </a:r>
            <a:endParaRPr sz="2400" i="0">
              <a:solidFill>
                <a:srgbClr val="101D49"/>
              </a:solidFill>
            </a:endParaRPr>
          </a:p>
          <a:p>
            <a:pPr marL="384038" lvl="0" indent="-383720" algn="l" rtl="0">
              <a:lnSpc>
                <a:spcPct val="94000"/>
              </a:lnSpc>
              <a:spcBef>
                <a:spcPts val="1200"/>
              </a:spcBef>
              <a:spcAft>
                <a:spcPts val="0"/>
              </a:spcAft>
              <a:buClr>
                <a:srgbClr val="101D49"/>
              </a:buClr>
              <a:buSzPts val="2400"/>
              <a:buFont typeface="Noto Sans Symbols"/>
              <a:buChar char="●"/>
            </a:pPr>
            <a:r>
              <a:rPr lang="en-US" sz="2400" b="1">
                <a:solidFill>
                  <a:srgbClr val="101D49"/>
                </a:solidFill>
              </a:rPr>
              <a:t>Complete Attachment A, MBE/WBE Form</a:t>
            </a:r>
            <a:endParaRPr sz="2400"/>
          </a:p>
          <a:p>
            <a:pPr marL="914377" lvl="1" indent="-383720" algn="l" rtl="0">
              <a:lnSpc>
                <a:spcPct val="94000"/>
              </a:lnSpc>
              <a:spcBef>
                <a:spcPts val="700"/>
              </a:spcBef>
              <a:spcAft>
                <a:spcPts val="0"/>
              </a:spcAft>
              <a:buClr>
                <a:srgbClr val="101D49"/>
              </a:buClr>
              <a:buSzPts val="2400"/>
              <a:buChar char="○"/>
            </a:pPr>
            <a:r>
              <a:rPr lang="en-US" sz="2400" i="0">
                <a:solidFill>
                  <a:srgbClr val="101D49"/>
                </a:solidFill>
              </a:rPr>
              <a:t>Include sub-contractor letter of commitment</a:t>
            </a:r>
            <a:endParaRPr sz="2400" i="0">
              <a:solidFill>
                <a:srgbClr val="101D49"/>
              </a:solidFill>
            </a:endParaRPr>
          </a:p>
          <a:p>
            <a:pPr marL="384038" lvl="0" indent="-383720" algn="l" rtl="0">
              <a:lnSpc>
                <a:spcPct val="94000"/>
              </a:lnSpc>
              <a:spcBef>
                <a:spcPts val="1200"/>
              </a:spcBef>
              <a:spcAft>
                <a:spcPts val="0"/>
              </a:spcAft>
              <a:buClr>
                <a:srgbClr val="101D49"/>
              </a:buClr>
              <a:buSzPts val="2400"/>
              <a:buFont typeface="Noto Sans Symbols"/>
              <a:buChar char="●"/>
            </a:pPr>
            <a:r>
              <a:rPr lang="en-US" sz="2400" b="1">
                <a:solidFill>
                  <a:srgbClr val="101D49"/>
                </a:solidFill>
              </a:rPr>
              <a:t>Goals for Proposal</a:t>
            </a:r>
            <a:endParaRPr sz="2400"/>
          </a:p>
          <a:p>
            <a:pPr marL="914377" lvl="1" indent="-383720" algn="l" rtl="0">
              <a:lnSpc>
                <a:spcPct val="94000"/>
              </a:lnSpc>
              <a:spcBef>
                <a:spcPts val="700"/>
              </a:spcBef>
              <a:spcAft>
                <a:spcPts val="0"/>
              </a:spcAft>
              <a:buClr>
                <a:srgbClr val="101D49"/>
              </a:buClr>
              <a:buSzPts val="2400"/>
              <a:buChar char="○"/>
            </a:pPr>
            <a:r>
              <a:rPr lang="en-US" sz="2400" i="0">
                <a:solidFill>
                  <a:srgbClr val="101D49"/>
                </a:solidFill>
              </a:rPr>
              <a:t>8% Minority Business Enterprise</a:t>
            </a:r>
            <a:endParaRPr sz="2400"/>
          </a:p>
          <a:p>
            <a:pPr marL="914377" lvl="1" indent="-383720" algn="l" rtl="0">
              <a:lnSpc>
                <a:spcPct val="94000"/>
              </a:lnSpc>
              <a:spcBef>
                <a:spcPts val="700"/>
              </a:spcBef>
              <a:spcAft>
                <a:spcPts val="0"/>
              </a:spcAft>
              <a:buClr>
                <a:srgbClr val="101D49"/>
              </a:buClr>
              <a:buSzPts val="2400"/>
              <a:buChar char="○"/>
            </a:pPr>
            <a:r>
              <a:rPr lang="en-US" sz="2400" i="0">
                <a:solidFill>
                  <a:srgbClr val="101D49"/>
                </a:solidFill>
              </a:rPr>
              <a:t>11% Women’s Business Enterprise</a:t>
            </a:r>
            <a:endParaRPr sz="2400" i="0">
              <a:solidFill>
                <a:srgbClr val="101D49"/>
              </a:solidFill>
            </a:endParaRPr>
          </a:p>
          <a:p>
            <a:pPr marL="384038" lvl="0" indent="-266563" algn="l" rtl="0">
              <a:lnSpc>
                <a:spcPct val="94000"/>
              </a:lnSpc>
              <a:spcBef>
                <a:spcPts val="1200"/>
              </a:spcBef>
              <a:spcAft>
                <a:spcPts val="0"/>
              </a:spcAft>
              <a:buClr>
                <a:schemeClr val="dk2"/>
              </a:buClr>
              <a:buSzPts val="2000"/>
              <a:buNone/>
            </a:pPr>
            <a:endParaRPr sz="1800">
              <a:solidFill>
                <a:schemeClr val="dk1"/>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12"/>
        <p:cNvGrpSpPr/>
        <p:nvPr/>
      </p:nvGrpSpPr>
      <p:grpSpPr>
        <a:xfrm>
          <a:off x="0" y="0"/>
          <a:ext cx="0" cy="0"/>
          <a:chOff x="0" y="0"/>
          <a:chExt cx="0" cy="0"/>
        </a:xfrm>
      </p:grpSpPr>
      <p:sp>
        <p:nvSpPr>
          <p:cNvPr id="413" name="Google Shape;413;p21"/>
          <p:cNvSpPr txBox="1">
            <a:spLocks noGrp="1"/>
          </p:cNvSpPr>
          <p:nvPr>
            <p:ph type="title"/>
          </p:nvPr>
        </p:nvSpPr>
        <p:spPr>
          <a:xfrm>
            <a:off x="1371600" y="772183"/>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4000"/>
              <a:t>Minority and Women’s Business Enterprises</a:t>
            </a:r>
            <a:endParaRPr sz="4000"/>
          </a:p>
        </p:txBody>
      </p:sp>
      <p:sp>
        <p:nvSpPr>
          <p:cNvPr id="414" name="Google Shape;414;p21"/>
          <p:cNvSpPr txBox="1">
            <a:spLocks noGrp="1"/>
          </p:cNvSpPr>
          <p:nvPr>
            <p:ph type="body" idx="1"/>
          </p:nvPr>
        </p:nvSpPr>
        <p:spPr>
          <a:xfrm>
            <a:off x="1371600" y="1828800"/>
            <a:ext cx="9601200" cy="2851500"/>
          </a:xfrm>
          <a:prstGeom prst="rect">
            <a:avLst/>
          </a:prstGeom>
          <a:noFill/>
          <a:ln>
            <a:noFill/>
          </a:ln>
        </p:spPr>
        <p:txBody>
          <a:bodyPr spcFirstLastPara="1" wrap="square" lIns="91425" tIns="45700" rIns="91425" bIns="45700" anchor="t" anchorCtr="0">
            <a:noAutofit/>
          </a:bodyPr>
          <a:lstStyle/>
          <a:p>
            <a:pPr marL="384038" lvl="0" indent="-377688" algn="l" rtl="0">
              <a:lnSpc>
                <a:spcPct val="110000"/>
              </a:lnSpc>
              <a:spcBef>
                <a:spcPts val="0"/>
              </a:spcBef>
              <a:spcAft>
                <a:spcPts val="0"/>
              </a:spcAft>
              <a:buClr>
                <a:srgbClr val="101D49"/>
              </a:buClr>
              <a:buSzPts val="2400"/>
              <a:buFont typeface="Calibri"/>
              <a:buChar char="●"/>
            </a:pPr>
            <a:r>
              <a:rPr lang="en-US" b="1">
                <a:solidFill>
                  <a:srgbClr val="101D49"/>
                </a:solidFill>
              </a:rPr>
              <a:t>Prime contractors must ensure that the proposed subcontractors meet the following criteria:</a:t>
            </a:r>
            <a:endParaRPr/>
          </a:p>
          <a:p>
            <a:pPr marL="914377" lvl="1" indent="-384038" algn="l" rtl="0">
              <a:lnSpc>
                <a:spcPct val="110000"/>
              </a:lnSpc>
              <a:spcBef>
                <a:spcPts val="700"/>
              </a:spcBef>
              <a:spcAft>
                <a:spcPts val="0"/>
              </a:spcAft>
              <a:buClr>
                <a:srgbClr val="101D49"/>
              </a:buClr>
              <a:buSzPts val="2400"/>
              <a:buFont typeface="Calibri"/>
              <a:buChar char="○"/>
            </a:pPr>
            <a:r>
              <a:rPr lang="en-US" i="0">
                <a:solidFill>
                  <a:srgbClr val="101D49"/>
                </a:solidFill>
              </a:rPr>
              <a:t>Are listed in the IDOA Directory of Certified Firms, on or before the proposal due date, national diversity plans are generally not accepted. The directory can be found here: </a:t>
            </a:r>
            <a:r>
              <a:rPr lang="en-US" i="0" u="sng">
                <a:solidFill>
                  <a:srgbClr val="101D49"/>
                </a:solidFill>
                <a:hlinkClick r:id="rId3">
                  <a:extLst>
                    <a:ext uri="{A12FA001-AC4F-418D-AE19-62706E023703}">
                      <ahyp:hlinkClr xmlns:ahyp="http://schemas.microsoft.com/office/drawing/2018/hyperlinkcolor" val="tx"/>
                    </a:ext>
                  </a:extLst>
                </a:hlinkClick>
              </a:rPr>
              <a:t>http://www.in.gov/idoa/mwbe/2743.htm</a:t>
            </a:r>
            <a:r>
              <a:rPr lang="en-US" i="0">
                <a:solidFill>
                  <a:srgbClr val="101D49"/>
                </a:solidFill>
              </a:rPr>
              <a:t>. </a:t>
            </a:r>
            <a:endParaRPr/>
          </a:p>
          <a:p>
            <a:pPr marL="914377" lvl="1" indent="-384038" algn="l" rtl="0">
              <a:lnSpc>
                <a:spcPct val="110000"/>
              </a:lnSpc>
              <a:spcBef>
                <a:spcPts val="700"/>
              </a:spcBef>
              <a:spcAft>
                <a:spcPts val="0"/>
              </a:spcAft>
              <a:buClr>
                <a:srgbClr val="101D49"/>
              </a:buClr>
              <a:buSzPts val="2400"/>
              <a:buFont typeface="Calibri"/>
              <a:buChar char="○"/>
            </a:pPr>
            <a:r>
              <a:rPr lang="en-US" b="1" i="0">
                <a:solidFill>
                  <a:srgbClr val="101D49"/>
                </a:solidFill>
              </a:rPr>
              <a:t>Serve a Valuable Scope Contribution (VSC) on the engagement, as confirmed by the State.</a:t>
            </a:r>
            <a:endParaRPr/>
          </a:p>
          <a:p>
            <a:pPr marL="914377" lvl="1" indent="-384038" algn="l" rtl="0">
              <a:lnSpc>
                <a:spcPct val="110000"/>
              </a:lnSpc>
              <a:spcBef>
                <a:spcPts val="700"/>
              </a:spcBef>
              <a:spcAft>
                <a:spcPts val="0"/>
              </a:spcAft>
              <a:buClr>
                <a:srgbClr val="101D49"/>
              </a:buClr>
              <a:buSzPts val="2400"/>
              <a:buFont typeface="Calibri"/>
              <a:buChar char="○"/>
            </a:pPr>
            <a:r>
              <a:rPr lang="en-US" i="0">
                <a:solidFill>
                  <a:srgbClr val="101D49"/>
                </a:solidFill>
              </a:rPr>
              <a:t>Provide the goods or services specific to the contract and within the industry area for which it is certified.</a:t>
            </a:r>
            <a:endParaRPr/>
          </a:p>
          <a:p>
            <a:pPr marL="384038" lvl="0" indent="-231638" algn="l" rtl="0">
              <a:lnSpc>
                <a:spcPct val="94000"/>
              </a:lnSpc>
              <a:spcBef>
                <a:spcPts val="1200"/>
              </a:spcBef>
              <a:spcAft>
                <a:spcPts val="0"/>
              </a:spcAft>
              <a:buClr>
                <a:schemeClr val="dk2"/>
              </a:buClr>
              <a:buSzPts val="2400"/>
              <a:buNone/>
            </a:pPr>
            <a:endParaRPr>
              <a:solidFill>
                <a:schemeClr val="dk1"/>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19"/>
        <p:cNvGrpSpPr/>
        <p:nvPr/>
      </p:nvGrpSpPr>
      <p:grpSpPr>
        <a:xfrm>
          <a:off x="0" y="0"/>
          <a:ext cx="0" cy="0"/>
          <a:chOff x="0" y="0"/>
          <a:chExt cx="0" cy="0"/>
        </a:xfrm>
      </p:grpSpPr>
      <p:sp>
        <p:nvSpPr>
          <p:cNvPr id="420" name="Google Shape;420;p22"/>
          <p:cNvSpPr txBox="1">
            <a:spLocks noGrp="1"/>
          </p:cNvSpPr>
          <p:nvPr>
            <p:ph type="title"/>
          </p:nvPr>
        </p:nvSpPr>
        <p:spPr>
          <a:xfrm>
            <a:off x="1371600" y="772183"/>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4000"/>
              <a:t>Minority and Women’s Business Enterprises</a:t>
            </a:r>
            <a:endParaRPr sz="4000"/>
          </a:p>
        </p:txBody>
      </p:sp>
      <p:sp>
        <p:nvSpPr>
          <p:cNvPr id="421" name="Google Shape;421;p22"/>
          <p:cNvSpPr txBox="1">
            <a:spLocks noGrp="1"/>
          </p:cNvSpPr>
          <p:nvPr>
            <p:ph type="body" idx="1"/>
          </p:nvPr>
        </p:nvSpPr>
        <p:spPr>
          <a:xfrm>
            <a:off x="1371600" y="1828800"/>
            <a:ext cx="9601200" cy="2900100"/>
          </a:xfrm>
          <a:prstGeom prst="rect">
            <a:avLst/>
          </a:prstGeom>
          <a:noFill/>
          <a:ln>
            <a:noFill/>
          </a:ln>
        </p:spPr>
        <p:txBody>
          <a:bodyPr spcFirstLastPara="1" wrap="square" lIns="91425" tIns="45700" rIns="91425" bIns="45700" anchor="t" anchorCtr="0">
            <a:noAutofit/>
          </a:bodyPr>
          <a:lstStyle/>
          <a:p>
            <a:pPr marL="384038" lvl="0" indent="-377688" algn="l" rtl="0">
              <a:lnSpc>
                <a:spcPct val="94000"/>
              </a:lnSpc>
              <a:spcBef>
                <a:spcPts val="0"/>
              </a:spcBef>
              <a:spcAft>
                <a:spcPts val="0"/>
              </a:spcAft>
              <a:buClr>
                <a:srgbClr val="101D49"/>
              </a:buClr>
              <a:buSzPts val="2400"/>
              <a:buFont typeface="Noto Sans Symbols"/>
              <a:buChar char="●"/>
            </a:pPr>
            <a:r>
              <a:rPr lang="en-US" b="1">
                <a:solidFill>
                  <a:srgbClr val="101D49"/>
                </a:solidFill>
              </a:rPr>
              <a:t>Prime contractors should note the following: </a:t>
            </a:r>
            <a:endParaRPr/>
          </a:p>
          <a:p>
            <a:pPr marL="914377" lvl="1" indent="-384038" algn="l" rtl="0">
              <a:lnSpc>
                <a:spcPct val="94000"/>
              </a:lnSpc>
              <a:spcBef>
                <a:spcPts val="700"/>
              </a:spcBef>
              <a:spcAft>
                <a:spcPts val="0"/>
              </a:spcAft>
              <a:buClr>
                <a:srgbClr val="101D49"/>
              </a:buClr>
              <a:buSzPts val="2400"/>
              <a:buFont typeface="Calibri"/>
              <a:buChar char="○"/>
            </a:pPr>
            <a:r>
              <a:rPr lang="en-US" i="0">
                <a:solidFill>
                  <a:srgbClr val="101D49"/>
                </a:solidFill>
              </a:rPr>
              <a:t>Subcontractors’ MBE/WBE Certification Letter, provided by IDOA, must accompany the proposal to show current status of certification.</a:t>
            </a:r>
            <a:endParaRPr/>
          </a:p>
          <a:p>
            <a:pPr marL="914377" lvl="1" indent="-384038" algn="l" rtl="0">
              <a:lnSpc>
                <a:spcPct val="94000"/>
              </a:lnSpc>
              <a:spcBef>
                <a:spcPts val="700"/>
              </a:spcBef>
              <a:spcAft>
                <a:spcPts val="0"/>
              </a:spcAft>
              <a:buClr>
                <a:srgbClr val="101D49"/>
              </a:buClr>
              <a:buSzPts val="2400"/>
              <a:buFont typeface="Calibri"/>
              <a:buChar char="○"/>
            </a:pPr>
            <a:r>
              <a:rPr lang="en-US" i="0">
                <a:solidFill>
                  <a:srgbClr val="101D49"/>
                </a:solidFill>
              </a:rPr>
              <a:t>Each firm may only serve as one classification – MBE or WBE (see Section 1.21).</a:t>
            </a:r>
            <a:endParaRPr/>
          </a:p>
          <a:p>
            <a:pPr marL="914377" lvl="1" indent="-384037" algn="l" rtl="0">
              <a:lnSpc>
                <a:spcPct val="94000"/>
              </a:lnSpc>
              <a:spcBef>
                <a:spcPts val="700"/>
              </a:spcBef>
              <a:spcAft>
                <a:spcPts val="0"/>
              </a:spcAft>
              <a:buClr>
                <a:srgbClr val="101D49"/>
              </a:buClr>
              <a:buSzPts val="2400"/>
              <a:buFont typeface="Calibri"/>
              <a:buChar char="○"/>
            </a:pPr>
            <a:r>
              <a:rPr lang="en-US" i="0">
                <a:solidFill>
                  <a:srgbClr val="101D49"/>
                </a:solidFill>
              </a:rPr>
              <a:t>Pursuant to 25 IAC 5-6-2(b)(d), a Prime Contractor who is a MBE or WBE must meet subcontractor goals by using other listed certified firms. Certified Prime Contractors cannot count their own workforce or companies to meet this requirement.</a:t>
            </a:r>
            <a:endParaRPr>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3"/>
          <p:cNvSpPr txBox="1">
            <a:spLocks noGrp="1"/>
          </p:cNvSpPr>
          <p:nvPr>
            <p:ph type="body" idx="1"/>
          </p:nvPr>
        </p:nvSpPr>
        <p:spPr>
          <a:xfrm>
            <a:off x="1295400" y="1900200"/>
            <a:ext cx="9601200" cy="3967200"/>
          </a:xfrm>
          <a:prstGeom prst="rect">
            <a:avLst/>
          </a:prstGeom>
          <a:noFill/>
          <a:ln>
            <a:noFill/>
          </a:ln>
        </p:spPr>
        <p:txBody>
          <a:bodyPr spcFirstLastPara="1" wrap="square" lIns="91425" tIns="45700" rIns="91425" bIns="45700" anchor="t" anchorCtr="0">
            <a:noAutofit/>
          </a:bodyPr>
          <a:lstStyle/>
          <a:p>
            <a:pPr marL="384038" lvl="0" indent="-339588" algn="l" rtl="0">
              <a:lnSpc>
                <a:spcPct val="94000"/>
              </a:lnSpc>
              <a:spcBef>
                <a:spcPts val="0"/>
              </a:spcBef>
              <a:spcAft>
                <a:spcPts val="0"/>
              </a:spcAft>
              <a:buClr>
                <a:srgbClr val="101D49"/>
              </a:buClr>
              <a:buSzPts val="1800"/>
              <a:buChar char="●"/>
            </a:pPr>
            <a:r>
              <a:rPr lang="en-US" sz="1800" dirty="0">
                <a:solidFill>
                  <a:srgbClr val="101D49"/>
                </a:solidFill>
              </a:rPr>
              <a:t>This Pre-Proposal Presentation will be posted on IDOA’s Solicitation Website along with the RFP.</a:t>
            </a:r>
            <a:endParaRPr sz="1800" dirty="0"/>
          </a:p>
          <a:p>
            <a:pPr marL="384036" lvl="0" indent="-339586" algn="l" rtl="0">
              <a:lnSpc>
                <a:spcPct val="94000"/>
              </a:lnSpc>
              <a:spcBef>
                <a:spcPts val="1200"/>
              </a:spcBef>
              <a:spcAft>
                <a:spcPts val="0"/>
              </a:spcAft>
              <a:buClr>
                <a:srgbClr val="101D49"/>
              </a:buClr>
              <a:buSzPts val="1800"/>
              <a:buChar char="●"/>
            </a:pPr>
            <a:r>
              <a:rPr lang="en-US" sz="1800" dirty="0">
                <a:solidFill>
                  <a:srgbClr val="101D49"/>
                </a:solidFill>
              </a:rPr>
              <a:t>Potential Respondents (prime contractors and subcontractors) will be given the opportunity to express interest in this solicitation and to have their company and contact information posted to the solicitation website. Use the Attachment I template for submitting your company information. This form is optional, and if desired to be submitted, should be emailed to rfp@idoa.IN.gov no later than 3:00PM Eastern Time on June 3</a:t>
            </a:r>
            <a:r>
              <a:rPr lang="en-US" sz="1800" baseline="30000" dirty="0">
                <a:solidFill>
                  <a:srgbClr val="101D49"/>
                </a:solidFill>
              </a:rPr>
              <a:t>rd</a:t>
            </a:r>
            <a:r>
              <a:rPr lang="en-US" sz="1800" dirty="0">
                <a:solidFill>
                  <a:srgbClr val="101D49"/>
                </a:solidFill>
              </a:rPr>
              <a:t>, 2025.</a:t>
            </a:r>
            <a:endParaRPr sz="1800" dirty="0">
              <a:solidFill>
                <a:srgbClr val="101D49"/>
              </a:solidFill>
            </a:endParaRPr>
          </a:p>
          <a:p>
            <a:pPr marL="384036" lvl="0" indent="-339586" algn="l" rtl="0">
              <a:lnSpc>
                <a:spcPct val="94000"/>
              </a:lnSpc>
              <a:spcBef>
                <a:spcPts val="1200"/>
              </a:spcBef>
              <a:spcAft>
                <a:spcPts val="0"/>
              </a:spcAft>
              <a:buClr>
                <a:srgbClr val="101D49"/>
              </a:buClr>
              <a:buSzPts val="1800"/>
              <a:buChar char="●"/>
            </a:pPr>
            <a:r>
              <a:rPr lang="en-US" sz="1800" dirty="0">
                <a:solidFill>
                  <a:srgbClr val="101D49"/>
                </a:solidFill>
              </a:rPr>
              <a:t>Potential Respondents to the solicitation are encouraged to submit any questions pertaining to the RFP via the Question/Inquiry Process. The first round of Questions/Inquiries focuses on item specifications and may be submitted in Attachment G1, Q&amp;A Round 1 Template, via email to rfp@idoa.IN.gov and must be received by 3:00PM Eastern Time on</a:t>
            </a:r>
            <a:r>
              <a:rPr lang="en-US" sz="1800" dirty="0">
                <a:solidFill>
                  <a:srgbClr val="FF0000"/>
                </a:solidFill>
              </a:rPr>
              <a:t> </a:t>
            </a:r>
            <a:r>
              <a:rPr lang="en-US" sz="1800" dirty="0">
                <a:solidFill>
                  <a:srgbClr val="101D49"/>
                </a:solidFill>
              </a:rPr>
              <a:t>June 3</a:t>
            </a:r>
            <a:r>
              <a:rPr lang="en-US" sz="1800" baseline="30000" dirty="0">
                <a:solidFill>
                  <a:srgbClr val="101D49"/>
                </a:solidFill>
              </a:rPr>
              <a:t>rd</a:t>
            </a:r>
            <a:r>
              <a:rPr lang="en-US" sz="1800" dirty="0">
                <a:solidFill>
                  <a:srgbClr val="101D49"/>
                </a:solidFill>
              </a:rPr>
              <a:t>, 2025. The second round of Questions/Inquiries covers all other questions and may be submitted in Attachment G2, Q&amp;A Round 2 Template, via email to rfp@idoa.IN.gov and must be received by 3:00PM Eastern Time on</a:t>
            </a:r>
            <a:r>
              <a:rPr lang="en-US" sz="1800" dirty="0">
                <a:solidFill>
                  <a:srgbClr val="FF0000"/>
                </a:solidFill>
              </a:rPr>
              <a:t> </a:t>
            </a:r>
            <a:r>
              <a:rPr lang="en-US" sz="1800" dirty="0">
                <a:solidFill>
                  <a:srgbClr val="101D49"/>
                </a:solidFill>
              </a:rPr>
              <a:t>July 1</a:t>
            </a:r>
            <a:r>
              <a:rPr lang="en-US" sz="1800" baseline="30000" dirty="0">
                <a:solidFill>
                  <a:srgbClr val="101D49"/>
                </a:solidFill>
              </a:rPr>
              <a:t>st</a:t>
            </a:r>
            <a:r>
              <a:rPr lang="en-US" sz="1800" dirty="0">
                <a:solidFill>
                  <a:srgbClr val="101D49"/>
                </a:solidFill>
              </a:rPr>
              <a:t>, 2025</a:t>
            </a:r>
            <a:endParaRPr sz="1800" dirty="0">
              <a:solidFill>
                <a:srgbClr val="101D49"/>
              </a:solidFill>
            </a:endParaRPr>
          </a:p>
          <a:p>
            <a:pPr marL="384037" lvl="0" indent="-339587" algn="l" rtl="0">
              <a:lnSpc>
                <a:spcPct val="94000"/>
              </a:lnSpc>
              <a:spcBef>
                <a:spcPts val="1200"/>
              </a:spcBef>
              <a:spcAft>
                <a:spcPts val="0"/>
              </a:spcAft>
              <a:buClr>
                <a:srgbClr val="101D49"/>
              </a:buClr>
              <a:buSzPts val="1800"/>
              <a:buChar char="●"/>
            </a:pPr>
            <a:r>
              <a:rPr lang="en-US" sz="1800" dirty="0">
                <a:solidFill>
                  <a:srgbClr val="101D49"/>
                </a:solidFill>
              </a:rPr>
              <a:t>Complete Submissions are due no later than </a:t>
            </a:r>
            <a:r>
              <a:rPr lang="en-US" sz="1800" b="1" dirty="0">
                <a:solidFill>
                  <a:srgbClr val="101D49"/>
                </a:solidFill>
              </a:rPr>
              <a:t>3:00 PM Eastern Time on July 29</a:t>
            </a:r>
            <a:r>
              <a:rPr lang="en-US" sz="1800" b="1" baseline="30000" dirty="0">
                <a:solidFill>
                  <a:srgbClr val="101D49"/>
                </a:solidFill>
              </a:rPr>
              <a:t>th</a:t>
            </a:r>
            <a:r>
              <a:rPr lang="en-US" sz="1800" b="1" dirty="0">
                <a:solidFill>
                  <a:srgbClr val="101D49"/>
                </a:solidFill>
              </a:rPr>
              <a:t>, 2025</a:t>
            </a:r>
            <a:endParaRPr sz="1800" dirty="0">
              <a:solidFill>
                <a:srgbClr val="101D49"/>
              </a:solidFill>
            </a:endParaRPr>
          </a:p>
        </p:txBody>
      </p:sp>
      <p:sp>
        <p:nvSpPr>
          <p:cNvPr id="207" name="Google Shape;207;p3"/>
          <p:cNvSpPr txBox="1">
            <a:spLocks noGrp="1"/>
          </p:cNvSpPr>
          <p:nvPr>
            <p:ph type="title"/>
          </p:nvPr>
        </p:nvSpPr>
        <p:spPr>
          <a:xfrm>
            <a:off x="1371600" y="765606"/>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General Information</a:t>
            </a:r>
            <a:endParaRPr sz="400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p24"/>
          <p:cNvSpPr txBox="1">
            <a:spLocks noGrp="1"/>
          </p:cNvSpPr>
          <p:nvPr>
            <p:ph type="title"/>
          </p:nvPr>
        </p:nvSpPr>
        <p:spPr>
          <a:xfrm>
            <a:off x="1371600" y="772304"/>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4000"/>
              <a:t>Minority and Women’s Business Enterprises</a:t>
            </a:r>
            <a:endParaRPr sz="4000"/>
          </a:p>
        </p:txBody>
      </p:sp>
      <p:sp>
        <p:nvSpPr>
          <p:cNvPr id="427" name="Google Shape;427;p24"/>
          <p:cNvSpPr txBox="1">
            <a:spLocks noGrp="1"/>
          </p:cNvSpPr>
          <p:nvPr>
            <p:ph type="body" idx="1"/>
          </p:nvPr>
        </p:nvSpPr>
        <p:spPr>
          <a:xfrm>
            <a:off x="1295399" y="1838227"/>
            <a:ext cx="9601199" cy="4138800"/>
          </a:xfrm>
          <a:prstGeom prst="rect">
            <a:avLst/>
          </a:prstGeom>
          <a:noFill/>
          <a:ln>
            <a:noFill/>
          </a:ln>
        </p:spPr>
        <p:txBody>
          <a:bodyPr spcFirstLastPara="1" wrap="square" lIns="91425" tIns="45700" rIns="91425" bIns="45700" anchor="t" anchorCtr="0">
            <a:noAutofit/>
          </a:bodyPr>
          <a:lstStyle/>
          <a:p>
            <a:pPr marL="384038" lvl="0" indent="-377688" algn="l" rtl="0">
              <a:lnSpc>
                <a:spcPct val="94000"/>
              </a:lnSpc>
              <a:spcBef>
                <a:spcPts val="0"/>
              </a:spcBef>
              <a:spcAft>
                <a:spcPts val="0"/>
              </a:spcAft>
              <a:buClr>
                <a:srgbClr val="101D49"/>
              </a:buClr>
              <a:buSzPts val="1700"/>
              <a:buFont typeface="Noto Sans Symbols"/>
              <a:buChar char="●"/>
            </a:pPr>
            <a:r>
              <a:rPr lang="en-US" sz="1700" b="1">
                <a:solidFill>
                  <a:srgbClr val="101D49"/>
                </a:solidFill>
              </a:rPr>
              <a:t>Process</a:t>
            </a:r>
            <a:r>
              <a:rPr lang="en-US" sz="1700">
                <a:solidFill>
                  <a:srgbClr val="101D49"/>
                </a:solidFill>
              </a:rPr>
              <a:t> – MBE/WBE scoring is conducted based on 10 points plus a possible 2 bonus points scale</a:t>
            </a:r>
            <a:endParaRPr sz="1700"/>
          </a:p>
          <a:p>
            <a:pPr marL="914377" lvl="1" indent="-390388" algn="l" rtl="0">
              <a:lnSpc>
                <a:spcPct val="94000"/>
              </a:lnSpc>
              <a:spcBef>
                <a:spcPts val="700"/>
              </a:spcBef>
              <a:spcAft>
                <a:spcPts val="0"/>
              </a:spcAft>
              <a:buClr>
                <a:srgbClr val="101D49"/>
              </a:buClr>
              <a:buSzPts val="1700"/>
              <a:buFont typeface="Calibri"/>
              <a:buChar char="○"/>
            </a:pPr>
            <a:r>
              <a:rPr lang="en-US" sz="1700" i="0">
                <a:solidFill>
                  <a:srgbClr val="101D49"/>
                </a:solidFill>
              </a:rPr>
              <a:t>MBE: Possible 5 points + 1 bonus point</a:t>
            </a:r>
            <a:endParaRPr sz="1700"/>
          </a:p>
          <a:p>
            <a:pPr marL="914377" lvl="1" indent="-390388" algn="l" rtl="0">
              <a:lnSpc>
                <a:spcPct val="94000"/>
              </a:lnSpc>
              <a:spcBef>
                <a:spcPts val="700"/>
              </a:spcBef>
              <a:spcAft>
                <a:spcPts val="0"/>
              </a:spcAft>
              <a:buClr>
                <a:srgbClr val="101D49"/>
              </a:buClr>
              <a:buSzPts val="1700"/>
              <a:buFont typeface="Calibri"/>
              <a:buChar char="○"/>
            </a:pPr>
            <a:r>
              <a:rPr lang="en-US" sz="1700" i="0">
                <a:solidFill>
                  <a:srgbClr val="101D49"/>
                </a:solidFill>
              </a:rPr>
              <a:t>WBE: Possible 5 points + 1 bonus point</a:t>
            </a:r>
            <a:endParaRPr sz="1700"/>
          </a:p>
          <a:p>
            <a:pPr marL="384038" lvl="0" indent="-377688" algn="l" rtl="0">
              <a:lnSpc>
                <a:spcPct val="94000"/>
              </a:lnSpc>
              <a:spcBef>
                <a:spcPts val="1200"/>
              </a:spcBef>
              <a:spcAft>
                <a:spcPts val="0"/>
              </a:spcAft>
              <a:buClr>
                <a:srgbClr val="101D49"/>
              </a:buClr>
              <a:buSzPts val="1700"/>
              <a:buFont typeface="Noto Sans Symbols"/>
              <a:buChar char="●"/>
            </a:pPr>
            <a:r>
              <a:rPr lang="en-US" sz="1700" b="1">
                <a:solidFill>
                  <a:srgbClr val="101D49"/>
                </a:solidFill>
              </a:rPr>
              <a:t>MBE Professional Services Scoring Methodology:</a:t>
            </a:r>
            <a:endParaRPr sz="1700"/>
          </a:p>
          <a:p>
            <a:pPr marL="914377" lvl="1" indent="-390388" algn="l" rtl="0">
              <a:lnSpc>
                <a:spcPct val="94000"/>
              </a:lnSpc>
              <a:spcBef>
                <a:spcPts val="700"/>
              </a:spcBef>
              <a:spcAft>
                <a:spcPts val="0"/>
              </a:spcAft>
              <a:buClr>
                <a:srgbClr val="101D49"/>
              </a:buClr>
              <a:buSzPts val="1700"/>
              <a:buFont typeface="Calibri"/>
              <a:buChar char="○"/>
            </a:pPr>
            <a:r>
              <a:rPr lang="en-US" sz="1700" i="0">
                <a:solidFill>
                  <a:srgbClr val="101D49"/>
                </a:solidFill>
              </a:rPr>
              <a:t>The points will be awarded on the following schedule:</a:t>
            </a:r>
            <a:endParaRPr sz="1700"/>
          </a:p>
          <a:p>
            <a:pPr marL="530339" lvl="1" indent="0" algn="l" rtl="0">
              <a:lnSpc>
                <a:spcPct val="94000"/>
              </a:lnSpc>
              <a:spcBef>
                <a:spcPts val="700"/>
              </a:spcBef>
              <a:spcAft>
                <a:spcPts val="0"/>
              </a:spcAft>
              <a:buClr>
                <a:srgbClr val="101D49"/>
              </a:buClr>
              <a:buSzPts val="1600"/>
              <a:buNone/>
            </a:pPr>
            <a:endParaRPr sz="1700" i="0">
              <a:solidFill>
                <a:srgbClr val="101D49"/>
              </a:solidFill>
            </a:endParaRPr>
          </a:p>
          <a:p>
            <a:pPr marL="914400" lvl="0" indent="0" algn="l" rtl="0">
              <a:lnSpc>
                <a:spcPct val="94000"/>
              </a:lnSpc>
              <a:spcBef>
                <a:spcPts val="700"/>
              </a:spcBef>
              <a:spcAft>
                <a:spcPts val="0"/>
              </a:spcAft>
              <a:buSzPts val="2000"/>
              <a:buNone/>
            </a:pPr>
            <a:endParaRPr sz="1700" i="0">
              <a:solidFill>
                <a:srgbClr val="101D49"/>
              </a:solidFill>
            </a:endParaRPr>
          </a:p>
          <a:p>
            <a:pPr marL="914377" lvl="1" indent="-390388" algn="l" rtl="0">
              <a:lnSpc>
                <a:spcPct val="94000"/>
              </a:lnSpc>
              <a:spcBef>
                <a:spcPts val="700"/>
              </a:spcBef>
              <a:spcAft>
                <a:spcPts val="0"/>
              </a:spcAft>
              <a:buClr>
                <a:srgbClr val="101D49"/>
              </a:buClr>
              <a:buSzPts val="1700"/>
              <a:buFont typeface="Calibri"/>
              <a:buChar char="○"/>
            </a:pPr>
            <a:r>
              <a:rPr lang="en-US" sz="1700" i="0">
                <a:solidFill>
                  <a:srgbClr val="101D49"/>
                </a:solidFill>
              </a:rPr>
              <a:t>Fractional percentages will be rounded up or down to the nearest whole percentage</a:t>
            </a:r>
            <a:endParaRPr sz="1700"/>
          </a:p>
          <a:p>
            <a:pPr marL="914377" lvl="1" indent="-390388" algn="l" rtl="0">
              <a:lnSpc>
                <a:spcPct val="94000"/>
              </a:lnSpc>
              <a:spcBef>
                <a:spcPts val="700"/>
              </a:spcBef>
              <a:spcAft>
                <a:spcPts val="0"/>
              </a:spcAft>
              <a:buClr>
                <a:srgbClr val="101D49"/>
              </a:buClr>
              <a:buSzPts val="1700"/>
              <a:buFont typeface="Calibri"/>
              <a:buChar char="○"/>
            </a:pPr>
            <a:r>
              <a:rPr lang="en-US" sz="1700" i="0">
                <a:solidFill>
                  <a:srgbClr val="101D49"/>
                </a:solidFill>
              </a:rPr>
              <a:t>If the respondent’s commitment percentage is rounded down to 0% for MBE or WBE participation the respondent will receive 0 points. </a:t>
            </a:r>
            <a:endParaRPr sz="1700"/>
          </a:p>
          <a:p>
            <a:pPr marL="914377" lvl="1" indent="-390388" algn="l" rtl="0">
              <a:lnSpc>
                <a:spcPct val="94000"/>
              </a:lnSpc>
              <a:spcBef>
                <a:spcPts val="700"/>
              </a:spcBef>
              <a:spcAft>
                <a:spcPts val="0"/>
              </a:spcAft>
              <a:buClr>
                <a:srgbClr val="101D49"/>
              </a:buClr>
              <a:buSzPts val="1700"/>
              <a:buFont typeface="Calibri"/>
              <a:buChar char="○"/>
            </a:pPr>
            <a:r>
              <a:rPr lang="en-US" sz="1700" i="0">
                <a:solidFill>
                  <a:srgbClr val="101D49"/>
                </a:solidFill>
              </a:rPr>
              <a:t>Submissions of 0% participation will result in a deduction of 1 point in each category</a:t>
            </a:r>
            <a:endParaRPr sz="1700"/>
          </a:p>
          <a:p>
            <a:pPr marL="914377" lvl="1" indent="-390387" algn="l" rtl="0">
              <a:lnSpc>
                <a:spcPct val="94000"/>
              </a:lnSpc>
              <a:spcBef>
                <a:spcPts val="700"/>
              </a:spcBef>
              <a:spcAft>
                <a:spcPts val="0"/>
              </a:spcAft>
              <a:buClr>
                <a:srgbClr val="101D49"/>
              </a:buClr>
              <a:buSzPts val="1700"/>
              <a:buFont typeface="Calibri"/>
              <a:buChar char="○"/>
            </a:pPr>
            <a:r>
              <a:rPr lang="en-US" sz="1700" i="0">
                <a:solidFill>
                  <a:srgbClr val="101D49"/>
                </a:solidFill>
              </a:rPr>
              <a:t>The highest submission which exceeds the goal (“exceeds” defined as a commitment percentage that is equal to or greater than 9% </a:t>
            </a:r>
            <a:r>
              <a:rPr lang="en-US" sz="1700" i="0" u="sng">
                <a:solidFill>
                  <a:srgbClr val="101D49"/>
                </a:solidFill>
              </a:rPr>
              <a:t>before rounding</a:t>
            </a:r>
            <a:r>
              <a:rPr lang="en-US" sz="1700" i="0">
                <a:solidFill>
                  <a:srgbClr val="101D49"/>
                </a:solidFill>
              </a:rPr>
              <a:t>) in the MBE category will receive 6 points (5 points plus 1 bonus point). In case of a tie both firms will receive 6 points.</a:t>
            </a:r>
            <a:endParaRPr sz="1700"/>
          </a:p>
          <a:p>
            <a:pPr marL="384038" lvl="0" indent="-257038" algn="l" rtl="0">
              <a:lnSpc>
                <a:spcPct val="94000"/>
              </a:lnSpc>
              <a:spcBef>
                <a:spcPts val="1200"/>
              </a:spcBef>
              <a:spcAft>
                <a:spcPts val="0"/>
              </a:spcAft>
              <a:buClr>
                <a:schemeClr val="dk2"/>
              </a:buClr>
              <a:buSzPts val="2000"/>
              <a:buNone/>
            </a:pPr>
            <a:endParaRPr sz="1700">
              <a:solidFill>
                <a:schemeClr val="dk1"/>
              </a:solidFill>
            </a:endParaRPr>
          </a:p>
        </p:txBody>
      </p:sp>
      <p:graphicFrame>
        <p:nvGraphicFramePr>
          <p:cNvPr id="428" name="Google Shape;428;p24"/>
          <p:cNvGraphicFramePr/>
          <p:nvPr>
            <p:extLst>
              <p:ext uri="{D42A27DB-BD31-4B8C-83A1-F6EECF244321}">
                <p14:modId xmlns:p14="http://schemas.microsoft.com/office/powerpoint/2010/main" val="1820126829"/>
              </p:ext>
            </p:extLst>
          </p:nvPr>
        </p:nvGraphicFramePr>
        <p:xfrm>
          <a:off x="2327272" y="3654404"/>
          <a:ext cx="4685625" cy="457200"/>
        </p:xfrm>
        <a:graphic>
          <a:graphicData uri="http://schemas.openxmlformats.org/drawingml/2006/table">
            <a:tbl>
              <a:tblPr firstRow="1" bandRow="1">
                <a:noFill/>
                <a:tableStyleId>{DD59F14F-606E-4535-90C0-8463D9E1F502}</a:tableStyleId>
              </a:tblPr>
              <a:tblGrid>
                <a:gridCol w="520625">
                  <a:extLst>
                    <a:ext uri="{9D8B030D-6E8A-4147-A177-3AD203B41FA5}">
                      <a16:colId xmlns:a16="http://schemas.microsoft.com/office/drawing/2014/main" val="20000"/>
                    </a:ext>
                  </a:extLst>
                </a:gridCol>
                <a:gridCol w="520625">
                  <a:extLst>
                    <a:ext uri="{9D8B030D-6E8A-4147-A177-3AD203B41FA5}">
                      <a16:colId xmlns:a16="http://schemas.microsoft.com/office/drawing/2014/main" val="20001"/>
                    </a:ext>
                  </a:extLst>
                </a:gridCol>
                <a:gridCol w="520625">
                  <a:extLst>
                    <a:ext uri="{9D8B030D-6E8A-4147-A177-3AD203B41FA5}">
                      <a16:colId xmlns:a16="http://schemas.microsoft.com/office/drawing/2014/main" val="20002"/>
                    </a:ext>
                  </a:extLst>
                </a:gridCol>
                <a:gridCol w="520625">
                  <a:extLst>
                    <a:ext uri="{9D8B030D-6E8A-4147-A177-3AD203B41FA5}">
                      <a16:colId xmlns:a16="http://schemas.microsoft.com/office/drawing/2014/main" val="20003"/>
                    </a:ext>
                  </a:extLst>
                </a:gridCol>
                <a:gridCol w="520625">
                  <a:extLst>
                    <a:ext uri="{9D8B030D-6E8A-4147-A177-3AD203B41FA5}">
                      <a16:colId xmlns:a16="http://schemas.microsoft.com/office/drawing/2014/main" val="20004"/>
                    </a:ext>
                  </a:extLst>
                </a:gridCol>
                <a:gridCol w="520625">
                  <a:extLst>
                    <a:ext uri="{9D8B030D-6E8A-4147-A177-3AD203B41FA5}">
                      <a16:colId xmlns:a16="http://schemas.microsoft.com/office/drawing/2014/main" val="20005"/>
                    </a:ext>
                  </a:extLst>
                </a:gridCol>
                <a:gridCol w="520625">
                  <a:extLst>
                    <a:ext uri="{9D8B030D-6E8A-4147-A177-3AD203B41FA5}">
                      <a16:colId xmlns:a16="http://schemas.microsoft.com/office/drawing/2014/main" val="20006"/>
                    </a:ext>
                  </a:extLst>
                </a:gridCol>
                <a:gridCol w="520625">
                  <a:extLst>
                    <a:ext uri="{9D8B030D-6E8A-4147-A177-3AD203B41FA5}">
                      <a16:colId xmlns:a16="http://schemas.microsoft.com/office/drawing/2014/main" val="20007"/>
                    </a:ext>
                  </a:extLst>
                </a:gridCol>
                <a:gridCol w="520625">
                  <a:extLst>
                    <a:ext uri="{9D8B030D-6E8A-4147-A177-3AD203B41FA5}">
                      <a16:colId xmlns:a16="http://schemas.microsoft.com/office/drawing/2014/main" val="20008"/>
                    </a:ext>
                  </a:extLst>
                </a:gridCol>
              </a:tblGrid>
              <a:tr h="228600">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1%</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2%</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3%</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4%</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6%</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7%</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8%</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228600">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Pts.</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.625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1.25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1.875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2.5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3.125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3.75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4.375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5.0</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sp>
        <p:nvSpPr>
          <p:cNvPr id="433" name="Google Shape;433;p25"/>
          <p:cNvSpPr txBox="1">
            <a:spLocks noGrp="1"/>
          </p:cNvSpPr>
          <p:nvPr>
            <p:ph type="title"/>
          </p:nvPr>
        </p:nvSpPr>
        <p:spPr>
          <a:xfrm>
            <a:off x="1373494" y="772184"/>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4000"/>
              <a:t>Minority and Women’s Business Enterprises</a:t>
            </a:r>
            <a:endParaRPr sz="4000"/>
          </a:p>
        </p:txBody>
      </p:sp>
      <p:sp>
        <p:nvSpPr>
          <p:cNvPr id="434" name="Google Shape;434;p25"/>
          <p:cNvSpPr txBox="1">
            <a:spLocks noGrp="1"/>
          </p:cNvSpPr>
          <p:nvPr>
            <p:ph type="body" idx="1"/>
          </p:nvPr>
        </p:nvSpPr>
        <p:spPr>
          <a:xfrm>
            <a:off x="1371600" y="1828800"/>
            <a:ext cx="9601200" cy="4138800"/>
          </a:xfrm>
          <a:prstGeom prst="rect">
            <a:avLst/>
          </a:prstGeom>
          <a:noFill/>
          <a:ln>
            <a:noFill/>
          </a:ln>
        </p:spPr>
        <p:txBody>
          <a:bodyPr spcFirstLastPara="1" wrap="square" lIns="91425" tIns="45700" rIns="91425" bIns="45700" anchor="t" anchorCtr="0">
            <a:noAutofit/>
          </a:bodyPr>
          <a:lstStyle/>
          <a:p>
            <a:pPr marL="384038" lvl="0" indent="-371338" algn="l" rtl="0">
              <a:lnSpc>
                <a:spcPct val="94000"/>
              </a:lnSpc>
              <a:spcBef>
                <a:spcPts val="0"/>
              </a:spcBef>
              <a:spcAft>
                <a:spcPts val="0"/>
              </a:spcAft>
              <a:buClr>
                <a:srgbClr val="101D49"/>
              </a:buClr>
              <a:buSzPts val="1800"/>
              <a:buFont typeface="Noto Sans Symbols"/>
              <a:buChar char="●"/>
            </a:pPr>
            <a:r>
              <a:rPr lang="en-US" sz="1800" b="1">
                <a:solidFill>
                  <a:srgbClr val="101D49"/>
                </a:solidFill>
              </a:rPr>
              <a:t>WBE Professional Services Scoring Methodology:</a:t>
            </a:r>
            <a:endParaRPr sz="1800"/>
          </a:p>
          <a:p>
            <a:pPr marL="914377" lvl="1" indent="-371338" algn="l" rtl="0">
              <a:lnSpc>
                <a:spcPct val="94000"/>
              </a:lnSpc>
              <a:spcBef>
                <a:spcPts val="700"/>
              </a:spcBef>
              <a:spcAft>
                <a:spcPts val="0"/>
              </a:spcAft>
              <a:buClr>
                <a:srgbClr val="101D49"/>
              </a:buClr>
              <a:buSzPts val="1800"/>
              <a:buFont typeface="Calibri"/>
              <a:buChar char="○"/>
            </a:pPr>
            <a:r>
              <a:rPr lang="en-US" sz="1800" i="0">
                <a:solidFill>
                  <a:srgbClr val="101D49"/>
                </a:solidFill>
              </a:rPr>
              <a:t>The points will be awarded on the following schedule:</a:t>
            </a:r>
            <a:br>
              <a:rPr lang="en-US" sz="1800" i="0">
                <a:solidFill>
                  <a:srgbClr val="101D49"/>
                </a:solidFill>
              </a:rPr>
            </a:br>
            <a:br>
              <a:rPr lang="en-US" sz="1800" i="0">
                <a:solidFill>
                  <a:srgbClr val="101D49"/>
                </a:solidFill>
              </a:rPr>
            </a:br>
            <a:endParaRPr lang="en-US" sz="1800" i="0">
              <a:solidFill>
                <a:srgbClr val="101D49"/>
              </a:solidFill>
            </a:endParaRPr>
          </a:p>
          <a:p>
            <a:pPr marL="543039" lvl="1" indent="0" algn="l" rtl="0">
              <a:lnSpc>
                <a:spcPct val="94000"/>
              </a:lnSpc>
              <a:spcBef>
                <a:spcPts val="700"/>
              </a:spcBef>
              <a:spcAft>
                <a:spcPts val="0"/>
              </a:spcAft>
              <a:buClr>
                <a:srgbClr val="101D49"/>
              </a:buClr>
              <a:buSzPts val="1800"/>
              <a:buNone/>
            </a:pPr>
            <a:endParaRPr sz="1800" i="0">
              <a:solidFill>
                <a:srgbClr val="101D49"/>
              </a:solidFill>
            </a:endParaRPr>
          </a:p>
          <a:p>
            <a:pPr marL="914377" lvl="1" indent="-371338" algn="l" rtl="0">
              <a:lnSpc>
                <a:spcPct val="94000"/>
              </a:lnSpc>
              <a:spcBef>
                <a:spcPts val="700"/>
              </a:spcBef>
              <a:spcAft>
                <a:spcPts val="0"/>
              </a:spcAft>
              <a:buClr>
                <a:srgbClr val="101D49"/>
              </a:buClr>
              <a:buSzPts val="1800"/>
              <a:buFont typeface="Calibri"/>
              <a:buChar char="○"/>
            </a:pPr>
            <a:r>
              <a:rPr lang="en-US" sz="1800" i="0">
                <a:solidFill>
                  <a:srgbClr val="101D49"/>
                </a:solidFill>
              </a:rPr>
              <a:t>Fractional percentages will be rounded up or down to the nearest whole percentage.</a:t>
            </a:r>
            <a:endParaRPr sz="1800"/>
          </a:p>
          <a:p>
            <a:pPr marL="914377" lvl="1" indent="-371338" algn="l" rtl="0">
              <a:lnSpc>
                <a:spcPct val="94000"/>
              </a:lnSpc>
              <a:spcBef>
                <a:spcPts val="700"/>
              </a:spcBef>
              <a:spcAft>
                <a:spcPts val="0"/>
              </a:spcAft>
              <a:buClr>
                <a:srgbClr val="101D49"/>
              </a:buClr>
              <a:buSzPts val="1800"/>
              <a:buFont typeface="Calibri"/>
              <a:buChar char="○"/>
            </a:pPr>
            <a:r>
              <a:rPr lang="en-US" sz="1800" i="0">
                <a:solidFill>
                  <a:srgbClr val="101D49"/>
                </a:solidFill>
              </a:rPr>
              <a:t>If the respondent’s commitment percentage is rounded down to 0% for WBE participation the respondent will receive 0 points. </a:t>
            </a:r>
            <a:endParaRPr sz="1800"/>
          </a:p>
          <a:p>
            <a:pPr marL="914377" lvl="1" indent="-371338" algn="l" rtl="0">
              <a:lnSpc>
                <a:spcPct val="94000"/>
              </a:lnSpc>
              <a:spcBef>
                <a:spcPts val="700"/>
              </a:spcBef>
              <a:spcAft>
                <a:spcPts val="0"/>
              </a:spcAft>
              <a:buClr>
                <a:srgbClr val="101D49"/>
              </a:buClr>
              <a:buSzPts val="1800"/>
              <a:buFont typeface="Calibri"/>
              <a:buChar char="○"/>
            </a:pPr>
            <a:r>
              <a:rPr lang="en-US" sz="1800" i="0">
                <a:solidFill>
                  <a:srgbClr val="101D49"/>
                </a:solidFill>
              </a:rPr>
              <a:t>Submissions of 0% participation will result in a deduction of 1 point in each category.</a:t>
            </a:r>
            <a:endParaRPr sz="1800"/>
          </a:p>
          <a:p>
            <a:pPr marL="914377" lvl="1" indent="-371338" algn="l" rtl="0">
              <a:lnSpc>
                <a:spcPct val="94000"/>
              </a:lnSpc>
              <a:spcBef>
                <a:spcPts val="700"/>
              </a:spcBef>
              <a:spcAft>
                <a:spcPts val="0"/>
              </a:spcAft>
              <a:buClr>
                <a:srgbClr val="101D49"/>
              </a:buClr>
              <a:buSzPts val="1800"/>
              <a:buFont typeface="Calibri"/>
              <a:buChar char="○"/>
            </a:pPr>
            <a:r>
              <a:rPr lang="en-US" sz="1800" i="0">
                <a:solidFill>
                  <a:srgbClr val="101D49"/>
                </a:solidFill>
              </a:rPr>
              <a:t>The highest submission which exceeds the goal (“exceeds” defined as a commitment percentage that is equal to or greater than 11% </a:t>
            </a:r>
            <a:r>
              <a:rPr lang="en-US" sz="1800" i="0" u="sng">
                <a:solidFill>
                  <a:srgbClr val="101D49"/>
                </a:solidFill>
              </a:rPr>
              <a:t>before rounding</a:t>
            </a:r>
            <a:r>
              <a:rPr lang="en-US" sz="1800" i="0">
                <a:solidFill>
                  <a:srgbClr val="101D49"/>
                </a:solidFill>
              </a:rPr>
              <a:t>) in the WBE category will receive 6 points (5 points plus 1 bonus point). In case of a tie both firms will receive 6 points.</a:t>
            </a:r>
            <a:endParaRPr sz="1800"/>
          </a:p>
          <a:p>
            <a:pPr marL="384038" lvl="0" indent="-257038" algn="l" rtl="0">
              <a:lnSpc>
                <a:spcPct val="94000"/>
              </a:lnSpc>
              <a:spcBef>
                <a:spcPts val="1200"/>
              </a:spcBef>
              <a:spcAft>
                <a:spcPts val="0"/>
              </a:spcAft>
              <a:buClr>
                <a:schemeClr val="dk2"/>
              </a:buClr>
              <a:buSzPts val="2000"/>
              <a:buNone/>
            </a:pPr>
            <a:endParaRPr sz="1800">
              <a:solidFill>
                <a:schemeClr val="dk1"/>
              </a:solidFill>
            </a:endParaRPr>
          </a:p>
        </p:txBody>
      </p:sp>
      <p:graphicFrame>
        <p:nvGraphicFramePr>
          <p:cNvPr id="435" name="Google Shape;435;p25"/>
          <p:cNvGraphicFramePr/>
          <p:nvPr/>
        </p:nvGraphicFramePr>
        <p:xfrm>
          <a:off x="2372771" y="2689139"/>
          <a:ext cx="6351900" cy="401280"/>
        </p:xfrm>
        <a:graphic>
          <a:graphicData uri="http://schemas.openxmlformats.org/drawingml/2006/table">
            <a:tbl>
              <a:tblPr firstRow="1" bandRow="1">
                <a:noFill/>
                <a:tableStyleId>{DD59F14F-606E-4535-90C0-8463D9E1F502}</a:tableStyleId>
              </a:tblPr>
              <a:tblGrid>
                <a:gridCol w="529325">
                  <a:extLst>
                    <a:ext uri="{9D8B030D-6E8A-4147-A177-3AD203B41FA5}">
                      <a16:colId xmlns:a16="http://schemas.microsoft.com/office/drawing/2014/main" val="20000"/>
                    </a:ext>
                  </a:extLst>
                </a:gridCol>
                <a:gridCol w="529325">
                  <a:extLst>
                    <a:ext uri="{9D8B030D-6E8A-4147-A177-3AD203B41FA5}">
                      <a16:colId xmlns:a16="http://schemas.microsoft.com/office/drawing/2014/main" val="20001"/>
                    </a:ext>
                  </a:extLst>
                </a:gridCol>
                <a:gridCol w="529325">
                  <a:extLst>
                    <a:ext uri="{9D8B030D-6E8A-4147-A177-3AD203B41FA5}">
                      <a16:colId xmlns:a16="http://schemas.microsoft.com/office/drawing/2014/main" val="20002"/>
                    </a:ext>
                  </a:extLst>
                </a:gridCol>
                <a:gridCol w="529325">
                  <a:extLst>
                    <a:ext uri="{9D8B030D-6E8A-4147-A177-3AD203B41FA5}">
                      <a16:colId xmlns:a16="http://schemas.microsoft.com/office/drawing/2014/main" val="20003"/>
                    </a:ext>
                  </a:extLst>
                </a:gridCol>
                <a:gridCol w="529325">
                  <a:extLst>
                    <a:ext uri="{9D8B030D-6E8A-4147-A177-3AD203B41FA5}">
                      <a16:colId xmlns:a16="http://schemas.microsoft.com/office/drawing/2014/main" val="20004"/>
                    </a:ext>
                  </a:extLst>
                </a:gridCol>
                <a:gridCol w="529325">
                  <a:extLst>
                    <a:ext uri="{9D8B030D-6E8A-4147-A177-3AD203B41FA5}">
                      <a16:colId xmlns:a16="http://schemas.microsoft.com/office/drawing/2014/main" val="20005"/>
                    </a:ext>
                  </a:extLst>
                </a:gridCol>
                <a:gridCol w="529325">
                  <a:extLst>
                    <a:ext uri="{9D8B030D-6E8A-4147-A177-3AD203B41FA5}">
                      <a16:colId xmlns:a16="http://schemas.microsoft.com/office/drawing/2014/main" val="20006"/>
                    </a:ext>
                  </a:extLst>
                </a:gridCol>
                <a:gridCol w="529325">
                  <a:extLst>
                    <a:ext uri="{9D8B030D-6E8A-4147-A177-3AD203B41FA5}">
                      <a16:colId xmlns:a16="http://schemas.microsoft.com/office/drawing/2014/main" val="20007"/>
                    </a:ext>
                  </a:extLst>
                </a:gridCol>
                <a:gridCol w="529325">
                  <a:extLst>
                    <a:ext uri="{9D8B030D-6E8A-4147-A177-3AD203B41FA5}">
                      <a16:colId xmlns:a16="http://schemas.microsoft.com/office/drawing/2014/main" val="20008"/>
                    </a:ext>
                  </a:extLst>
                </a:gridCol>
                <a:gridCol w="529325">
                  <a:extLst>
                    <a:ext uri="{9D8B030D-6E8A-4147-A177-3AD203B41FA5}">
                      <a16:colId xmlns:a16="http://schemas.microsoft.com/office/drawing/2014/main" val="20009"/>
                    </a:ext>
                  </a:extLst>
                </a:gridCol>
                <a:gridCol w="529325">
                  <a:extLst>
                    <a:ext uri="{9D8B030D-6E8A-4147-A177-3AD203B41FA5}">
                      <a16:colId xmlns:a16="http://schemas.microsoft.com/office/drawing/2014/main" val="20010"/>
                    </a:ext>
                  </a:extLst>
                </a:gridCol>
                <a:gridCol w="529325">
                  <a:extLst>
                    <a:ext uri="{9D8B030D-6E8A-4147-A177-3AD203B41FA5}">
                      <a16:colId xmlns:a16="http://schemas.microsoft.com/office/drawing/2014/main" val="20011"/>
                    </a:ext>
                  </a:extLst>
                </a:gridCol>
              </a:tblGrid>
              <a:tr h="139750">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1%</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u="none" strike="noStrike" cap="none">
                          <a:solidFill>
                            <a:schemeClr val="dk1"/>
                          </a:solidFill>
                          <a:latin typeface="Calibri"/>
                          <a:ea typeface="Calibri"/>
                          <a:cs typeface="Calibri"/>
                          <a:sym typeface="Calibri"/>
                        </a:rPr>
                        <a:t>2%</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u="none" strike="noStrike" cap="none">
                          <a:solidFill>
                            <a:schemeClr val="dk1"/>
                          </a:solidFill>
                          <a:latin typeface="Calibri"/>
                          <a:ea typeface="Calibri"/>
                          <a:cs typeface="Calibri"/>
                          <a:sym typeface="Calibri"/>
                        </a:rPr>
                        <a:t>3%</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u="none" strike="noStrike" cap="none">
                          <a:solidFill>
                            <a:schemeClr val="dk1"/>
                          </a:solidFill>
                          <a:latin typeface="Calibri"/>
                          <a:ea typeface="Calibri"/>
                          <a:cs typeface="Calibri"/>
                          <a:sym typeface="Calibri"/>
                        </a:rPr>
                        <a:t>4%</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u="none" strike="noStrike" cap="none">
                          <a:solidFill>
                            <a:schemeClr val="dk1"/>
                          </a:solidFill>
                          <a:latin typeface="Calibri"/>
                          <a:ea typeface="Calibri"/>
                          <a:cs typeface="Calibri"/>
                          <a:sym typeface="Calibri"/>
                        </a:rPr>
                        <a:t>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u="none" strike="noStrike" cap="none">
                          <a:solidFill>
                            <a:schemeClr val="dk1"/>
                          </a:solidFill>
                          <a:latin typeface="Calibri"/>
                          <a:ea typeface="Calibri"/>
                          <a:cs typeface="Calibri"/>
                          <a:sym typeface="Calibri"/>
                        </a:rPr>
                        <a:t>6%</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u="none" strike="noStrike" cap="none">
                          <a:solidFill>
                            <a:schemeClr val="dk1"/>
                          </a:solidFill>
                          <a:latin typeface="Calibri"/>
                          <a:ea typeface="Calibri"/>
                          <a:cs typeface="Calibri"/>
                          <a:sym typeface="Calibri"/>
                        </a:rPr>
                        <a:t>7%</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u="none" strike="noStrike" cap="none">
                          <a:solidFill>
                            <a:schemeClr val="dk1"/>
                          </a:solidFill>
                          <a:latin typeface="Calibri"/>
                          <a:ea typeface="Calibri"/>
                          <a:cs typeface="Calibri"/>
                          <a:sym typeface="Calibri"/>
                        </a:rPr>
                        <a:t>8%</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u="none" strike="noStrike" cap="none">
                          <a:solidFill>
                            <a:schemeClr val="dk1"/>
                          </a:solidFill>
                          <a:latin typeface="Calibri"/>
                          <a:ea typeface="Calibri"/>
                          <a:cs typeface="Calibri"/>
                          <a:sym typeface="Calibri"/>
                        </a:rPr>
                        <a:t>9%</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u="none" strike="noStrike" cap="none">
                          <a:solidFill>
                            <a:schemeClr val="dk1"/>
                          </a:solidFill>
                          <a:latin typeface="Calibri"/>
                          <a:ea typeface="Calibri"/>
                          <a:cs typeface="Calibri"/>
                          <a:sym typeface="Calibri"/>
                        </a:rPr>
                        <a:t>10%</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b="1" u="none" strike="noStrike" cap="none">
                          <a:solidFill>
                            <a:schemeClr val="dk1"/>
                          </a:solidFill>
                          <a:latin typeface="Calibri"/>
                          <a:ea typeface="Calibri"/>
                          <a:cs typeface="Calibri"/>
                          <a:sym typeface="Calibri"/>
                        </a:rPr>
                        <a:t>11%</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218400">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Pts.</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0.45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0.9</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1.35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1.8</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2.25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2.7</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3.15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3.6</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4.05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4.5</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200"/>
                        <a:buFont typeface="Arial"/>
                        <a:buNone/>
                      </a:pPr>
                      <a:r>
                        <a:rPr lang="en-US" sz="1200" u="none" strike="noStrike" cap="none">
                          <a:solidFill>
                            <a:schemeClr val="dk1"/>
                          </a:solidFill>
                          <a:latin typeface="Calibri"/>
                          <a:ea typeface="Calibri"/>
                          <a:cs typeface="Calibri"/>
                          <a:sym typeface="Calibri"/>
                        </a:rPr>
                        <a:t>5.0</a:t>
                      </a:r>
                      <a:endParaRPr sz="1400" u="none" strike="noStrike" cap="none"/>
                    </a:p>
                  </a:txBody>
                  <a:tcPr marL="68575" marR="68575" marT="0" marB="0" anchor="b">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sp>
        <p:nvSpPr>
          <p:cNvPr id="440" name="Google Shape;440;p26"/>
          <p:cNvSpPr txBox="1">
            <a:spLocks noGrp="1"/>
          </p:cNvSpPr>
          <p:nvPr>
            <p:ph type="body" idx="1"/>
          </p:nvPr>
        </p:nvSpPr>
        <p:spPr>
          <a:xfrm>
            <a:off x="1371600" y="1828800"/>
            <a:ext cx="9601200" cy="3597300"/>
          </a:xfrm>
          <a:prstGeom prst="rect">
            <a:avLst/>
          </a:prstGeom>
          <a:noFill/>
          <a:ln>
            <a:noFill/>
          </a:ln>
        </p:spPr>
        <p:txBody>
          <a:bodyPr spcFirstLastPara="1" wrap="square" lIns="91425" tIns="45700" rIns="91425" bIns="45700" anchor="t" anchorCtr="0">
            <a:normAutofit/>
          </a:bodyPr>
          <a:lstStyle/>
          <a:p>
            <a:pPr marL="384038" lvl="0" indent="-377688" algn="l" rtl="0">
              <a:lnSpc>
                <a:spcPct val="94000"/>
              </a:lnSpc>
              <a:spcBef>
                <a:spcPts val="0"/>
              </a:spcBef>
              <a:spcAft>
                <a:spcPts val="0"/>
              </a:spcAft>
              <a:buClr>
                <a:srgbClr val="101D49"/>
              </a:buClr>
              <a:buSzPts val="2400"/>
              <a:buFont typeface="Noto Sans Symbols"/>
              <a:buChar char="●"/>
            </a:pPr>
            <a:r>
              <a:rPr lang="en-US" sz="2400" b="1">
                <a:solidFill>
                  <a:srgbClr val="101D49"/>
                </a:solidFill>
              </a:rPr>
              <a:t>Contact Information</a:t>
            </a:r>
            <a:endParaRPr sz="2400"/>
          </a:p>
          <a:p>
            <a:pPr marL="914377" lvl="1" indent="-396738" algn="l" rtl="0">
              <a:lnSpc>
                <a:spcPct val="94000"/>
              </a:lnSpc>
              <a:spcBef>
                <a:spcPts val="700"/>
              </a:spcBef>
              <a:spcAft>
                <a:spcPts val="0"/>
              </a:spcAft>
              <a:buClr>
                <a:srgbClr val="101D49"/>
              </a:buClr>
              <a:buSzPts val="2400"/>
              <a:buChar char="○"/>
            </a:pPr>
            <a:r>
              <a:rPr lang="en-US" sz="2400" i="0">
                <a:solidFill>
                  <a:srgbClr val="101D49"/>
                </a:solidFill>
              </a:rPr>
              <a:t>Phone: </a:t>
            </a:r>
            <a:r>
              <a:rPr lang="en-US" sz="2400" i="0">
                <a:solidFill>
                  <a:srgbClr val="002060"/>
                </a:solidFill>
              </a:rPr>
              <a:t>317-232-3061</a:t>
            </a:r>
            <a:endParaRPr sz="2400"/>
          </a:p>
          <a:p>
            <a:pPr marL="914377" lvl="1" indent="-396738" algn="l" rtl="0">
              <a:lnSpc>
                <a:spcPct val="94000"/>
              </a:lnSpc>
              <a:spcBef>
                <a:spcPts val="700"/>
              </a:spcBef>
              <a:spcAft>
                <a:spcPts val="0"/>
              </a:spcAft>
              <a:buClr>
                <a:srgbClr val="101D49"/>
              </a:buClr>
              <a:buSzPts val="2400"/>
              <a:buChar char="○"/>
            </a:pPr>
            <a:r>
              <a:rPr lang="en-US" sz="2400" i="0">
                <a:solidFill>
                  <a:srgbClr val="101D49"/>
                </a:solidFill>
              </a:rPr>
              <a:t>E-mail</a:t>
            </a:r>
            <a:r>
              <a:rPr lang="en-US" sz="2400" b="1" i="0">
                <a:solidFill>
                  <a:srgbClr val="101D49"/>
                </a:solidFill>
              </a:rPr>
              <a:t>:</a:t>
            </a:r>
            <a:r>
              <a:rPr lang="en-US" sz="2400" i="0">
                <a:solidFill>
                  <a:srgbClr val="101D49"/>
                </a:solidFill>
              </a:rPr>
              <a:t> </a:t>
            </a:r>
            <a:r>
              <a:rPr lang="en-US" sz="2400" i="0" u="sng">
                <a:solidFill>
                  <a:schemeClr val="hlink"/>
                </a:solidFill>
                <a:hlinkClick r:id="rId3"/>
              </a:rPr>
              <a:t>Indianaveteranspreference@idoa.in.gov</a:t>
            </a:r>
            <a:endParaRPr sz="2400" i="0"/>
          </a:p>
          <a:p>
            <a:pPr marL="914377" lvl="1" indent="-396738" algn="l" rtl="0">
              <a:lnSpc>
                <a:spcPct val="94000"/>
              </a:lnSpc>
              <a:spcBef>
                <a:spcPts val="700"/>
              </a:spcBef>
              <a:spcAft>
                <a:spcPts val="0"/>
              </a:spcAft>
              <a:buClr>
                <a:srgbClr val="101D49"/>
              </a:buClr>
              <a:buSzPts val="2400"/>
              <a:buChar char="○"/>
            </a:pPr>
            <a:r>
              <a:rPr lang="en-US" sz="2400" i="0">
                <a:solidFill>
                  <a:srgbClr val="101D49"/>
                </a:solidFill>
              </a:rPr>
              <a:t>Web: </a:t>
            </a:r>
            <a:r>
              <a:rPr lang="en-US" sz="2400" i="0" u="sng">
                <a:solidFill>
                  <a:schemeClr val="hlink"/>
                </a:solidFill>
                <a:hlinkClick r:id="rId4"/>
              </a:rPr>
              <a:t>www.in.gov/idoa/2863.htm </a:t>
            </a:r>
            <a:endParaRPr sz="2400" i="0">
              <a:solidFill>
                <a:srgbClr val="101D49"/>
              </a:solidFill>
            </a:endParaRPr>
          </a:p>
          <a:p>
            <a:pPr marL="384038" lvl="0" indent="-377688" algn="l" rtl="0">
              <a:lnSpc>
                <a:spcPct val="94000"/>
              </a:lnSpc>
              <a:spcBef>
                <a:spcPts val="1200"/>
              </a:spcBef>
              <a:spcAft>
                <a:spcPts val="0"/>
              </a:spcAft>
              <a:buClr>
                <a:srgbClr val="101D49"/>
              </a:buClr>
              <a:buSzPts val="2400"/>
              <a:buFont typeface="Noto Sans Symbols"/>
              <a:buChar char="●"/>
            </a:pPr>
            <a:r>
              <a:rPr lang="en-US" sz="2400" b="1">
                <a:solidFill>
                  <a:srgbClr val="101D49"/>
                </a:solidFill>
              </a:rPr>
              <a:t>Complete Attachment A1, IVOSB Form</a:t>
            </a:r>
            <a:endParaRPr sz="2400"/>
          </a:p>
          <a:p>
            <a:pPr marL="914377" lvl="1" indent="-396738" algn="l" rtl="0">
              <a:lnSpc>
                <a:spcPct val="94000"/>
              </a:lnSpc>
              <a:spcBef>
                <a:spcPts val="700"/>
              </a:spcBef>
              <a:spcAft>
                <a:spcPts val="0"/>
              </a:spcAft>
              <a:buClr>
                <a:srgbClr val="101D49"/>
              </a:buClr>
              <a:buSzPts val="2400"/>
              <a:buChar char="○"/>
            </a:pPr>
            <a:r>
              <a:rPr lang="en-US" sz="2400" i="0">
                <a:solidFill>
                  <a:srgbClr val="101D49"/>
                </a:solidFill>
              </a:rPr>
              <a:t>Include subcontractor letters of commitment</a:t>
            </a:r>
            <a:endParaRPr sz="2400"/>
          </a:p>
          <a:p>
            <a:pPr marL="384038" lvl="0" indent="-377688" algn="l" rtl="0">
              <a:lnSpc>
                <a:spcPct val="94000"/>
              </a:lnSpc>
              <a:spcBef>
                <a:spcPts val="1200"/>
              </a:spcBef>
              <a:spcAft>
                <a:spcPts val="0"/>
              </a:spcAft>
              <a:buClr>
                <a:srgbClr val="101D49"/>
              </a:buClr>
              <a:buSzPts val="2400"/>
              <a:buFont typeface="Noto Sans Symbols"/>
              <a:buChar char="●"/>
            </a:pPr>
            <a:r>
              <a:rPr lang="en-US" sz="2400" b="1">
                <a:solidFill>
                  <a:srgbClr val="101D49"/>
                </a:solidFill>
              </a:rPr>
              <a:t>Goals for Proposal</a:t>
            </a:r>
            <a:endParaRPr sz="2400"/>
          </a:p>
          <a:p>
            <a:pPr marL="914377" lvl="1" indent="-396738" algn="l" rtl="0">
              <a:lnSpc>
                <a:spcPct val="94000"/>
              </a:lnSpc>
              <a:spcBef>
                <a:spcPts val="700"/>
              </a:spcBef>
              <a:spcAft>
                <a:spcPts val="0"/>
              </a:spcAft>
              <a:buClr>
                <a:srgbClr val="101D49"/>
              </a:buClr>
              <a:buSzPts val="2400"/>
              <a:buChar char="○"/>
            </a:pPr>
            <a:r>
              <a:rPr lang="en-US" sz="2400" i="0">
                <a:solidFill>
                  <a:srgbClr val="101D49"/>
                </a:solidFill>
              </a:rPr>
              <a:t>3% Veteran Owned Small Business</a:t>
            </a:r>
            <a:endParaRPr sz="2400"/>
          </a:p>
          <a:p>
            <a:pPr marL="384038" lvl="0" indent="-257038" algn="l" rtl="0">
              <a:lnSpc>
                <a:spcPct val="94000"/>
              </a:lnSpc>
              <a:spcBef>
                <a:spcPts val="1200"/>
              </a:spcBef>
              <a:spcAft>
                <a:spcPts val="0"/>
              </a:spcAft>
              <a:buClr>
                <a:schemeClr val="dk2"/>
              </a:buClr>
              <a:buSzPts val="2000"/>
              <a:buNone/>
            </a:pPr>
            <a:endParaRPr sz="1800"/>
          </a:p>
        </p:txBody>
      </p:sp>
      <p:sp>
        <p:nvSpPr>
          <p:cNvPr id="441" name="Google Shape;441;p26"/>
          <p:cNvSpPr txBox="1">
            <a:spLocks noGrp="1"/>
          </p:cNvSpPr>
          <p:nvPr>
            <p:ph type="title"/>
          </p:nvPr>
        </p:nvSpPr>
        <p:spPr>
          <a:xfrm>
            <a:off x="1371600" y="772183"/>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Indiana Veteran Owned Small Businesses</a:t>
            </a:r>
            <a:endParaRPr sz="400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45"/>
        <p:cNvGrpSpPr/>
        <p:nvPr/>
      </p:nvGrpSpPr>
      <p:grpSpPr>
        <a:xfrm>
          <a:off x="0" y="0"/>
          <a:ext cx="0" cy="0"/>
          <a:chOff x="0" y="0"/>
          <a:chExt cx="0" cy="0"/>
        </a:xfrm>
      </p:grpSpPr>
      <p:sp>
        <p:nvSpPr>
          <p:cNvPr id="446" name="Google Shape;446;p28"/>
          <p:cNvSpPr txBox="1">
            <a:spLocks noGrp="1"/>
          </p:cNvSpPr>
          <p:nvPr>
            <p:ph type="title"/>
          </p:nvPr>
        </p:nvSpPr>
        <p:spPr>
          <a:xfrm>
            <a:off x="1371600" y="77117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Indiana Veteran Owned Small Businesses</a:t>
            </a:r>
            <a:endParaRPr sz="4000"/>
          </a:p>
        </p:txBody>
      </p:sp>
      <p:sp>
        <p:nvSpPr>
          <p:cNvPr id="447" name="Google Shape;447;p28"/>
          <p:cNvSpPr txBox="1">
            <a:spLocks noGrp="1"/>
          </p:cNvSpPr>
          <p:nvPr>
            <p:ph type="body" idx="1"/>
          </p:nvPr>
        </p:nvSpPr>
        <p:spPr>
          <a:xfrm>
            <a:off x="1371600" y="1828800"/>
            <a:ext cx="9601200" cy="3849900"/>
          </a:xfrm>
          <a:prstGeom prst="rect">
            <a:avLst/>
          </a:prstGeom>
          <a:noFill/>
          <a:ln>
            <a:noFill/>
          </a:ln>
        </p:spPr>
        <p:txBody>
          <a:bodyPr spcFirstLastPara="1" wrap="square" lIns="91425" tIns="45700" rIns="91425" bIns="45700" anchor="t" anchorCtr="0">
            <a:normAutofit/>
          </a:bodyPr>
          <a:lstStyle/>
          <a:p>
            <a:pPr marL="384038" lvl="0" indent="-377688" algn="l" rtl="0">
              <a:lnSpc>
                <a:spcPct val="94000"/>
              </a:lnSpc>
              <a:spcBef>
                <a:spcPts val="0"/>
              </a:spcBef>
              <a:spcAft>
                <a:spcPts val="0"/>
              </a:spcAft>
              <a:buClr>
                <a:srgbClr val="101D49"/>
              </a:buClr>
              <a:buSzPts val="2400"/>
              <a:buFont typeface="Noto Sans Symbols"/>
              <a:buChar char="●"/>
            </a:pPr>
            <a:r>
              <a:rPr lang="en-US" b="1">
                <a:solidFill>
                  <a:srgbClr val="101D49"/>
                </a:solidFill>
              </a:rPr>
              <a:t>Prime contractors should note the following: </a:t>
            </a:r>
            <a:endParaRPr/>
          </a:p>
          <a:p>
            <a:pPr marL="914377" lvl="1" indent="-383720" algn="l" rtl="0">
              <a:lnSpc>
                <a:spcPct val="94000"/>
              </a:lnSpc>
              <a:spcBef>
                <a:spcPts val="700"/>
              </a:spcBef>
              <a:spcAft>
                <a:spcPts val="0"/>
              </a:spcAft>
              <a:buClr>
                <a:srgbClr val="101D49"/>
              </a:buClr>
              <a:buSzPts val="2400"/>
              <a:buFont typeface="Calibri"/>
              <a:buChar char="○"/>
            </a:pPr>
            <a:r>
              <a:rPr lang="en-US" i="0">
                <a:solidFill>
                  <a:srgbClr val="101D49"/>
                </a:solidFill>
              </a:rPr>
              <a:t>Pursuant to 25 IAC 9-4-1(c), a Prime Contractor who is an IVOSB can use their own workforce to count toward the goal.</a:t>
            </a:r>
            <a:endParaRPr/>
          </a:p>
          <a:p>
            <a:pPr marL="914377" lvl="1" indent="-383720" algn="l" rtl="0">
              <a:lnSpc>
                <a:spcPct val="94000"/>
              </a:lnSpc>
              <a:spcBef>
                <a:spcPts val="700"/>
              </a:spcBef>
              <a:spcAft>
                <a:spcPts val="0"/>
              </a:spcAft>
              <a:buClr>
                <a:srgbClr val="101D49"/>
              </a:buClr>
              <a:buSzPts val="2400"/>
              <a:buFont typeface="Calibri"/>
              <a:buChar char="○"/>
            </a:pPr>
            <a:r>
              <a:rPr lang="en-US" i="0">
                <a:solidFill>
                  <a:srgbClr val="101D49"/>
                </a:solidFill>
              </a:rPr>
              <a:t>IVOSB must have a Bidder ID.</a:t>
            </a:r>
            <a:endParaRPr/>
          </a:p>
          <a:p>
            <a:pPr marL="914377" lvl="1" indent="-383720" algn="l" rtl="0">
              <a:lnSpc>
                <a:spcPct val="94000"/>
              </a:lnSpc>
              <a:spcBef>
                <a:spcPts val="700"/>
              </a:spcBef>
              <a:spcAft>
                <a:spcPts val="0"/>
              </a:spcAft>
              <a:buClr>
                <a:srgbClr val="101D49"/>
              </a:buClr>
              <a:buSzPts val="2400"/>
              <a:buFont typeface="Calibri"/>
              <a:buChar char="○"/>
            </a:pPr>
            <a:r>
              <a:rPr lang="en-US" i="0">
                <a:solidFill>
                  <a:srgbClr val="101D49"/>
                </a:solidFill>
              </a:rPr>
              <a:t>Prime contractor and/or subcontractors’ Certification Letter(s), provided by IDOA or Federal Center for Veterans Business Enterprise (</a:t>
            </a:r>
            <a:r>
              <a:rPr lang="en-US" i="0" u="sng">
                <a:solidFill>
                  <a:schemeClr val="hlink"/>
                </a:solidFill>
                <a:hlinkClick r:id="rId3"/>
              </a:rPr>
              <a:t>VA OSDBU</a:t>
            </a:r>
            <a:r>
              <a:rPr lang="en-US" i="0">
                <a:solidFill>
                  <a:srgbClr val="101D49"/>
                </a:solidFill>
              </a:rPr>
              <a:t>), must accompany the proposal to show current status of certification.</a:t>
            </a:r>
            <a:endParaRPr/>
          </a:p>
          <a:p>
            <a:pPr marL="914377" lvl="1" indent="-383720" algn="l" rtl="0">
              <a:lnSpc>
                <a:spcPct val="94000"/>
              </a:lnSpc>
              <a:spcBef>
                <a:spcPts val="700"/>
              </a:spcBef>
              <a:spcAft>
                <a:spcPts val="0"/>
              </a:spcAft>
              <a:buClr>
                <a:srgbClr val="101D49"/>
              </a:buClr>
              <a:buSzPts val="2400"/>
              <a:buFont typeface="Calibri"/>
              <a:buChar char="○"/>
            </a:pPr>
            <a:r>
              <a:rPr lang="en-US" i="0">
                <a:solidFill>
                  <a:srgbClr val="101D49"/>
                </a:solidFill>
              </a:rPr>
              <a:t>Each firm may only serve as one classification – MBE, WBE, or IVOSB (see Section 1.22 in the RFP Main Document).</a:t>
            </a:r>
            <a:endParaRPr i="0">
              <a:solidFill>
                <a:srgbClr val="101D49"/>
              </a:solidFill>
            </a:endParaRPr>
          </a:p>
          <a:p>
            <a:pPr marL="384038" lvl="0" indent="-266563" algn="l" rtl="0">
              <a:lnSpc>
                <a:spcPct val="94000"/>
              </a:lnSpc>
              <a:spcBef>
                <a:spcPts val="1200"/>
              </a:spcBef>
              <a:spcAft>
                <a:spcPts val="0"/>
              </a:spcAft>
              <a:buClr>
                <a:schemeClr val="dk2"/>
              </a:buClr>
              <a:buSzPts val="2000"/>
              <a:buNone/>
            </a:pP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451"/>
        <p:cNvGrpSpPr/>
        <p:nvPr/>
      </p:nvGrpSpPr>
      <p:grpSpPr>
        <a:xfrm>
          <a:off x="0" y="0"/>
          <a:ext cx="0" cy="0"/>
          <a:chOff x="0" y="0"/>
          <a:chExt cx="0" cy="0"/>
        </a:xfrm>
      </p:grpSpPr>
      <p:sp>
        <p:nvSpPr>
          <p:cNvPr id="452" name="Google Shape;452;p29"/>
          <p:cNvSpPr txBox="1">
            <a:spLocks noGrp="1"/>
          </p:cNvSpPr>
          <p:nvPr>
            <p:ph type="title"/>
          </p:nvPr>
        </p:nvSpPr>
        <p:spPr>
          <a:xfrm>
            <a:off x="1371600" y="772184"/>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Indiana Veteran Owned Small Businesses</a:t>
            </a:r>
            <a:endParaRPr sz="4000"/>
          </a:p>
        </p:txBody>
      </p:sp>
      <p:sp>
        <p:nvSpPr>
          <p:cNvPr id="453" name="Google Shape;453;p29"/>
          <p:cNvSpPr txBox="1">
            <a:spLocks noGrp="1"/>
          </p:cNvSpPr>
          <p:nvPr>
            <p:ph type="body" idx="1"/>
          </p:nvPr>
        </p:nvSpPr>
        <p:spPr>
          <a:xfrm>
            <a:off x="1371600" y="1828800"/>
            <a:ext cx="9601200" cy="3201000"/>
          </a:xfrm>
          <a:prstGeom prst="rect">
            <a:avLst/>
          </a:prstGeom>
          <a:noFill/>
          <a:ln>
            <a:noFill/>
          </a:ln>
        </p:spPr>
        <p:txBody>
          <a:bodyPr spcFirstLastPara="1" wrap="square" lIns="91425" tIns="45700" rIns="91425" bIns="45700" anchor="t" anchorCtr="0">
            <a:normAutofit fontScale="70000" lnSpcReduction="20000"/>
          </a:bodyPr>
          <a:lstStyle/>
          <a:p>
            <a:pPr marL="384038" lvl="0" indent="-366447" algn="l" rtl="0">
              <a:lnSpc>
                <a:spcPct val="110000"/>
              </a:lnSpc>
              <a:spcBef>
                <a:spcPts val="0"/>
              </a:spcBef>
              <a:spcAft>
                <a:spcPts val="0"/>
              </a:spcAft>
              <a:buClr>
                <a:srgbClr val="101D49"/>
              </a:buClr>
              <a:buSzPct val="100000"/>
              <a:buFont typeface="Noto Sans Symbols"/>
              <a:buChar char="●"/>
            </a:pPr>
            <a:r>
              <a:rPr lang="en-US" sz="3400" b="1">
                <a:solidFill>
                  <a:srgbClr val="101D49"/>
                </a:solidFill>
              </a:rPr>
              <a:t>Prime contractors must ensure that the proposed subcontractors meet the following criteria:</a:t>
            </a:r>
            <a:endParaRPr sz="3400"/>
          </a:p>
          <a:p>
            <a:pPr marL="914377" lvl="1" indent="-366478" algn="l" rtl="0">
              <a:lnSpc>
                <a:spcPct val="110000"/>
              </a:lnSpc>
              <a:spcBef>
                <a:spcPts val="700"/>
              </a:spcBef>
              <a:spcAft>
                <a:spcPts val="0"/>
              </a:spcAft>
              <a:buClr>
                <a:srgbClr val="101D49"/>
              </a:buClr>
              <a:buSzPct val="100000"/>
              <a:buFont typeface="Calibri"/>
              <a:buChar char="○"/>
            </a:pPr>
            <a:r>
              <a:rPr lang="en-US" sz="3400" i="0">
                <a:solidFill>
                  <a:srgbClr val="101D49"/>
                </a:solidFill>
              </a:rPr>
              <a:t>Must be listed on </a:t>
            </a:r>
            <a:r>
              <a:rPr lang="en-US" sz="3400" i="0" u="sng">
                <a:solidFill>
                  <a:schemeClr val="hlink"/>
                </a:solidFill>
                <a:hlinkClick r:id="rId3"/>
              </a:rPr>
              <a:t>VA OSDBU</a:t>
            </a:r>
            <a:r>
              <a:rPr lang="en-US" sz="3400" i="0"/>
              <a:t> </a:t>
            </a:r>
            <a:r>
              <a:rPr lang="en-US" sz="3400" i="0">
                <a:solidFill>
                  <a:srgbClr val="101D49"/>
                </a:solidFill>
              </a:rPr>
              <a:t>registry or listed on the IDOA Directory of Certified Firms, on or before the proposal due date. </a:t>
            </a:r>
            <a:endParaRPr sz="3400"/>
          </a:p>
          <a:p>
            <a:pPr marL="914377" lvl="1" indent="-366478" algn="l" rtl="0">
              <a:lnSpc>
                <a:spcPct val="110000"/>
              </a:lnSpc>
              <a:spcBef>
                <a:spcPts val="700"/>
              </a:spcBef>
              <a:spcAft>
                <a:spcPts val="0"/>
              </a:spcAft>
              <a:buClr>
                <a:srgbClr val="101D49"/>
              </a:buClr>
              <a:buSzPct val="100000"/>
              <a:buFont typeface="Calibri"/>
              <a:buChar char="○"/>
            </a:pPr>
            <a:r>
              <a:rPr lang="en-US" sz="3400" i="0">
                <a:solidFill>
                  <a:srgbClr val="101D49"/>
                </a:solidFill>
              </a:rPr>
              <a:t>Serve a Valuable Scope Contribution (VSC) on the engagement, as confirmed by the State.</a:t>
            </a:r>
            <a:endParaRPr sz="3400"/>
          </a:p>
          <a:p>
            <a:pPr marL="914377" lvl="1" indent="-366478" algn="l" rtl="0">
              <a:lnSpc>
                <a:spcPct val="110000"/>
              </a:lnSpc>
              <a:spcBef>
                <a:spcPts val="700"/>
              </a:spcBef>
              <a:spcAft>
                <a:spcPts val="0"/>
              </a:spcAft>
              <a:buClr>
                <a:srgbClr val="101D49"/>
              </a:buClr>
              <a:buSzPct val="100000"/>
              <a:buFont typeface="Calibri"/>
              <a:buChar char="○"/>
            </a:pPr>
            <a:r>
              <a:rPr lang="en-US" sz="3400" i="0">
                <a:solidFill>
                  <a:srgbClr val="101D49"/>
                </a:solidFill>
              </a:rPr>
              <a:t>Provide the goods or services specific to the contract and within the industry area for which it is certified.</a:t>
            </a:r>
            <a:endParaRPr sz="3400"/>
          </a:p>
          <a:p>
            <a:pPr marL="384038" lvl="0" indent="-285613" algn="l" rtl="0">
              <a:lnSpc>
                <a:spcPct val="94000"/>
              </a:lnSpc>
              <a:spcBef>
                <a:spcPts val="1200"/>
              </a:spcBef>
              <a:spcAft>
                <a:spcPts val="0"/>
              </a:spcAft>
              <a:buClr>
                <a:schemeClr val="dk2"/>
              </a:buClr>
              <a:buSzPct val="111111"/>
              <a:buNone/>
            </a:pPr>
            <a:endParaRPr sz="1800">
              <a:solidFill>
                <a:srgbClr val="101D49"/>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457"/>
        <p:cNvGrpSpPr/>
        <p:nvPr/>
      </p:nvGrpSpPr>
      <p:grpSpPr>
        <a:xfrm>
          <a:off x="0" y="0"/>
          <a:ext cx="0" cy="0"/>
          <a:chOff x="0" y="0"/>
          <a:chExt cx="0" cy="0"/>
        </a:xfrm>
      </p:grpSpPr>
      <p:sp>
        <p:nvSpPr>
          <p:cNvPr id="458" name="Google Shape;458;p31"/>
          <p:cNvSpPr txBox="1">
            <a:spLocks noGrp="1"/>
          </p:cNvSpPr>
          <p:nvPr>
            <p:ph type="title"/>
          </p:nvPr>
        </p:nvSpPr>
        <p:spPr>
          <a:xfrm>
            <a:off x="1371600" y="77218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Indiana Veteran Owned Small Businesses</a:t>
            </a:r>
            <a:endParaRPr sz="4000"/>
          </a:p>
        </p:txBody>
      </p:sp>
      <p:sp>
        <p:nvSpPr>
          <p:cNvPr id="459" name="Google Shape;459;p31"/>
          <p:cNvSpPr txBox="1">
            <a:spLocks noGrp="1"/>
          </p:cNvSpPr>
          <p:nvPr>
            <p:ph type="body" idx="1"/>
          </p:nvPr>
        </p:nvSpPr>
        <p:spPr>
          <a:xfrm>
            <a:off x="1371600" y="1828800"/>
            <a:ext cx="9601200" cy="4242300"/>
          </a:xfrm>
          <a:prstGeom prst="rect">
            <a:avLst/>
          </a:prstGeom>
          <a:noFill/>
          <a:ln>
            <a:noFill/>
          </a:ln>
        </p:spPr>
        <p:txBody>
          <a:bodyPr spcFirstLastPara="1" wrap="square" lIns="91425" tIns="45700" rIns="91425" bIns="45700" anchor="t" anchorCtr="0">
            <a:noAutofit/>
          </a:bodyPr>
          <a:lstStyle/>
          <a:p>
            <a:pPr marL="384038" lvl="0" indent="-369115" algn="l" rtl="0">
              <a:lnSpc>
                <a:spcPct val="94000"/>
              </a:lnSpc>
              <a:spcBef>
                <a:spcPts val="0"/>
              </a:spcBef>
              <a:spcAft>
                <a:spcPts val="0"/>
              </a:spcAft>
              <a:buClr>
                <a:srgbClr val="101D49"/>
              </a:buClr>
              <a:buSzPts val="1800"/>
              <a:buFont typeface="Noto Sans Symbols"/>
              <a:buChar char="●"/>
            </a:pPr>
            <a:r>
              <a:rPr lang="en-US" sz="1800" b="1">
                <a:solidFill>
                  <a:srgbClr val="101D4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8"/>
                  </a:ext>
                </a:extLst>
              </a:rPr>
              <a:t>Process </a:t>
            </a:r>
            <a:r>
              <a:rPr lang="en-US" sz="1800" b="1">
                <a:solidFill>
                  <a:srgbClr val="101D49"/>
                </a:solidFill>
              </a:rPr>
              <a:t>- </a:t>
            </a:r>
            <a:r>
              <a:rPr lang="en-US" sz="1800">
                <a:solidFill>
                  <a:srgbClr val="101D49"/>
                </a:solidFill>
              </a:rPr>
              <a:t>IVOSB scoring is conducted based on 5 points plus a possible 1 bonus point scale.</a:t>
            </a:r>
            <a:endParaRPr sz="1800"/>
          </a:p>
          <a:p>
            <a:pPr marL="530339" lvl="1" indent="0" algn="l" rtl="0">
              <a:lnSpc>
                <a:spcPct val="94000"/>
              </a:lnSpc>
              <a:spcBef>
                <a:spcPts val="607"/>
              </a:spcBef>
              <a:spcAft>
                <a:spcPts val="0"/>
              </a:spcAft>
              <a:buClr>
                <a:srgbClr val="101D49"/>
              </a:buClr>
              <a:buSzPts val="2200"/>
              <a:buNone/>
            </a:pPr>
            <a:r>
              <a:rPr lang="en-US" sz="1800" i="0">
                <a:solidFill>
                  <a:srgbClr val="101D49"/>
                </a:solidFill>
              </a:rPr>
              <a:t> IVOSB: Possible 5 points + 1 bonus point</a:t>
            </a:r>
            <a:endParaRPr sz="1800"/>
          </a:p>
          <a:p>
            <a:pPr marL="234950" lvl="1" indent="-105727" algn="l" rtl="0">
              <a:lnSpc>
                <a:spcPct val="94000"/>
              </a:lnSpc>
              <a:spcBef>
                <a:spcPts val="700"/>
              </a:spcBef>
              <a:spcAft>
                <a:spcPts val="0"/>
              </a:spcAft>
              <a:buClr>
                <a:schemeClr val="dk2"/>
              </a:buClr>
              <a:buSzPts val="2200"/>
              <a:buFont typeface="Noto Sans Symbols"/>
              <a:buNone/>
            </a:pPr>
            <a:endParaRPr sz="1800" i="0">
              <a:solidFill>
                <a:srgbClr val="101D49"/>
              </a:solidFill>
            </a:endParaRPr>
          </a:p>
          <a:p>
            <a:pPr marL="384038" lvl="0" indent="-369115" algn="l" rtl="0">
              <a:lnSpc>
                <a:spcPct val="94000"/>
              </a:lnSpc>
              <a:spcBef>
                <a:spcPts val="607"/>
              </a:spcBef>
              <a:spcAft>
                <a:spcPts val="0"/>
              </a:spcAft>
              <a:buClr>
                <a:srgbClr val="101D49"/>
              </a:buClr>
              <a:buSzPts val="1800"/>
              <a:buFont typeface="Noto Sans Symbols"/>
              <a:buChar char="●"/>
            </a:pPr>
            <a:r>
              <a:rPr lang="en-US" sz="1800" b="1">
                <a:solidFill>
                  <a:srgbClr val="101D49"/>
                </a:solidFill>
              </a:rPr>
              <a:t>Professional Services Scoring Methodology:</a:t>
            </a:r>
            <a:endParaRPr sz="1800"/>
          </a:p>
          <a:p>
            <a:pPr marL="574675" lvl="1" indent="-327977" algn="l" rtl="0">
              <a:lnSpc>
                <a:spcPct val="94000"/>
              </a:lnSpc>
              <a:spcBef>
                <a:spcPts val="607"/>
              </a:spcBef>
              <a:spcAft>
                <a:spcPts val="0"/>
              </a:spcAft>
              <a:buClr>
                <a:srgbClr val="101D49"/>
              </a:buClr>
              <a:buSzPts val="1800"/>
              <a:buChar char="○"/>
            </a:pPr>
            <a:r>
              <a:rPr lang="en-US" sz="1800" i="0">
                <a:solidFill>
                  <a:srgbClr val="101D49"/>
                </a:solidFill>
              </a:rPr>
              <a:t>The points will be awarded on the following schedule:</a:t>
            </a:r>
            <a:endParaRPr sz="1800"/>
          </a:p>
          <a:p>
            <a:pPr marL="574675" lvl="1" indent="-231330" algn="l" rtl="0">
              <a:lnSpc>
                <a:spcPct val="94000"/>
              </a:lnSpc>
              <a:spcBef>
                <a:spcPts val="551"/>
              </a:spcBef>
              <a:spcAft>
                <a:spcPts val="0"/>
              </a:spcAft>
              <a:buClr>
                <a:schemeClr val="dk2"/>
              </a:buClr>
              <a:buSzPts val="1900"/>
              <a:buNone/>
            </a:pPr>
            <a:endParaRPr sz="1800" i="0">
              <a:solidFill>
                <a:srgbClr val="101D49"/>
              </a:solidFill>
            </a:endParaRPr>
          </a:p>
          <a:p>
            <a:pPr marL="231775" lvl="1" indent="0" algn="l" rtl="0">
              <a:lnSpc>
                <a:spcPct val="94000"/>
              </a:lnSpc>
              <a:spcBef>
                <a:spcPts val="551"/>
              </a:spcBef>
              <a:spcAft>
                <a:spcPts val="0"/>
              </a:spcAft>
              <a:buClr>
                <a:schemeClr val="dk2"/>
              </a:buClr>
              <a:buSzPts val="1900"/>
              <a:buNone/>
            </a:pPr>
            <a:endParaRPr sz="1800" i="0">
              <a:solidFill>
                <a:srgbClr val="101D49"/>
              </a:solidFill>
            </a:endParaRPr>
          </a:p>
          <a:p>
            <a:pPr marL="574675" lvl="1" indent="-327977" algn="l" rtl="0">
              <a:lnSpc>
                <a:spcPct val="94000"/>
              </a:lnSpc>
              <a:spcBef>
                <a:spcPts val="607"/>
              </a:spcBef>
              <a:spcAft>
                <a:spcPts val="0"/>
              </a:spcAft>
              <a:buClr>
                <a:srgbClr val="101D49"/>
              </a:buClr>
              <a:buSzPts val="1800"/>
              <a:buChar char="○"/>
            </a:pPr>
            <a:r>
              <a:rPr lang="en-US" sz="1800" i="0">
                <a:solidFill>
                  <a:srgbClr val="101D49"/>
                </a:solidFill>
              </a:rPr>
              <a:t>Fractional points will be awarded based upon a graduated scale between whole points. (e.g. a 0.3% commitment will receive .5 points and a 1.5% commitment will receive 2.5 points).</a:t>
            </a:r>
            <a:endParaRPr sz="1800"/>
          </a:p>
          <a:p>
            <a:pPr marL="574675" lvl="1" indent="-327977" algn="l" rtl="0">
              <a:lnSpc>
                <a:spcPct val="94000"/>
              </a:lnSpc>
              <a:spcBef>
                <a:spcPts val="607"/>
              </a:spcBef>
              <a:spcAft>
                <a:spcPts val="0"/>
              </a:spcAft>
              <a:buClr>
                <a:srgbClr val="101D49"/>
              </a:buClr>
              <a:buSzPts val="1800"/>
              <a:buChar char="○"/>
            </a:pPr>
            <a:r>
              <a:rPr lang="en-US" sz="1800" i="0">
                <a:solidFill>
                  <a:srgbClr val="101D49"/>
                </a:solidFill>
              </a:rPr>
              <a:t>Submissions of 0% participation will result in a deduction of 1 point in each category.</a:t>
            </a:r>
            <a:endParaRPr sz="1800"/>
          </a:p>
          <a:p>
            <a:pPr marL="574675" lvl="1" indent="-327977" algn="l" rtl="0">
              <a:lnSpc>
                <a:spcPct val="94000"/>
              </a:lnSpc>
              <a:spcBef>
                <a:spcPts val="607"/>
              </a:spcBef>
              <a:spcAft>
                <a:spcPts val="0"/>
              </a:spcAft>
              <a:buClr>
                <a:srgbClr val="101D49"/>
              </a:buClr>
              <a:buSzPts val="1800"/>
              <a:buChar char="○"/>
            </a:pPr>
            <a:r>
              <a:rPr lang="en-US" sz="1800" i="0">
                <a:solidFill>
                  <a:srgbClr val="101D49"/>
                </a:solidFill>
              </a:rPr>
              <a:t>The highest submission which exceeds the goal will receive 6 points (5 points plus 1 bonus point). In case of a tie both firms will receive 6 points. </a:t>
            </a:r>
            <a:endParaRPr sz="1800"/>
          </a:p>
          <a:p>
            <a:pPr marL="384038" lvl="0" indent="-266563" algn="l" rtl="0">
              <a:lnSpc>
                <a:spcPct val="94000"/>
              </a:lnSpc>
              <a:spcBef>
                <a:spcPts val="1200"/>
              </a:spcBef>
              <a:spcAft>
                <a:spcPts val="0"/>
              </a:spcAft>
              <a:buClr>
                <a:schemeClr val="dk2"/>
              </a:buClr>
              <a:buSzPts val="2000"/>
              <a:buNone/>
            </a:pPr>
            <a:endParaRPr sz="1800"/>
          </a:p>
        </p:txBody>
      </p:sp>
      <p:graphicFrame>
        <p:nvGraphicFramePr>
          <p:cNvPr id="460" name="Google Shape;460;p31"/>
          <p:cNvGraphicFramePr/>
          <p:nvPr>
            <p:extLst>
              <p:ext uri="{D42A27DB-BD31-4B8C-83A1-F6EECF244321}">
                <p14:modId xmlns:p14="http://schemas.microsoft.com/office/powerpoint/2010/main" val="1455748476"/>
              </p:ext>
            </p:extLst>
          </p:nvPr>
        </p:nvGraphicFramePr>
        <p:xfrm>
          <a:off x="2083241" y="3577030"/>
          <a:ext cx="5828375" cy="502940"/>
        </p:xfrm>
        <a:graphic>
          <a:graphicData uri="http://schemas.openxmlformats.org/drawingml/2006/table">
            <a:tbl>
              <a:tblPr firstRow="1" bandRow="1">
                <a:noFill/>
                <a:tableStyleId>{DD59F14F-606E-4535-90C0-8463D9E1F502}</a:tableStyleId>
              </a:tblPr>
              <a:tblGrid>
                <a:gridCol w="832625">
                  <a:extLst>
                    <a:ext uri="{9D8B030D-6E8A-4147-A177-3AD203B41FA5}">
                      <a16:colId xmlns:a16="http://schemas.microsoft.com/office/drawing/2014/main" val="20000"/>
                    </a:ext>
                  </a:extLst>
                </a:gridCol>
                <a:gridCol w="832625">
                  <a:extLst>
                    <a:ext uri="{9D8B030D-6E8A-4147-A177-3AD203B41FA5}">
                      <a16:colId xmlns:a16="http://schemas.microsoft.com/office/drawing/2014/main" val="20001"/>
                    </a:ext>
                  </a:extLst>
                </a:gridCol>
                <a:gridCol w="832625">
                  <a:extLst>
                    <a:ext uri="{9D8B030D-6E8A-4147-A177-3AD203B41FA5}">
                      <a16:colId xmlns:a16="http://schemas.microsoft.com/office/drawing/2014/main" val="20002"/>
                    </a:ext>
                  </a:extLst>
                </a:gridCol>
                <a:gridCol w="832625">
                  <a:extLst>
                    <a:ext uri="{9D8B030D-6E8A-4147-A177-3AD203B41FA5}">
                      <a16:colId xmlns:a16="http://schemas.microsoft.com/office/drawing/2014/main" val="20003"/>
                    </a:ext>
                  </a:extLst>
                </a:gridCol>
                <a:gridCol w="832625">
                  <a:extLst>
                    <a:ext uri="{9D8B030D-6E8A-4147-A177-3AD203B41FA5}">
                      <a16:colId xmlns:a16="http://schemas.microsoft.com/office/drawing/2014/main" val="20004"/>
                    </a:ext>
                  </a:extLst>
                </a:gridCol>
                <a:gridCol w="832625">
                  <a:extLst>
                    <a:ext uri="{9D8B030D-6E8A-4147-A177-3AD203B41FA5}">
                      <a16:colId xmlns:a16="http://schemas.microsoft.com/office/drawing/2014/main" val="20005"/>
                    </a:ext>
                  </a:extLst>
                </a:gridCol>
                <a:gridCol w="832625">
                  <a:extLst>
                    <a:ext uri="{9D8B030D-6E8A-4147-A177-3AD203B41FA5}">
                      <a16:colId xmlns:a16="http://schemas.microsoft.com/office/drawing/2014/main" val="20006"/>
                    </a:ext>
                  </a:extLst>
                </a:gridCol>
              </a:tblGrid>
              <a:tr h="241750">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0%</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0.6%</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1.2%</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1.8%</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2.4%</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3%</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241750">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Pts.</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-1</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1</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2</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3</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4</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r>
                        <a:rPr lang="en-US" sz="1050" u="none" strike="noStrike" cap="none">
                          <a:solidFill>
                            <a:srgbClr val="101D49"/>
                          </a:solidFill>
                          <a:latin typeface="Calibri"/>
                          <a:ea typeface="Calibri"/>
                          <a:cs typeface="Calibri"/>
                          <a:sym typeface="Calibri"/>
                        </a:rPr>
                        <a:t>5</a:t>
                      </a:r>
                      <a:endParaRPr sz="1400" u="none" strike="noStrike" cap="none"/>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7" name="Google Shape;467;g33420cfc464_1_45"/>
          <p:cNvSpPr txBox="1">
            <a:spLocks noGrp="1"/>
          </p:cNvSpPr>
          <p:nvPr>
            <p:ph type="body" idx="1"/>
          </p:nvPr>
        </p:nvSpPr>
        <p:spPr>
          <a:xfrm>
            <a:off x="1292086" y="1911494"/>
            <a:ext cx="9871545" cy="823912"/>
          </a:xfrm>
          <a:prstGeom prst="rect">
            <a:avLst/>
          </a:prstGeom>
          <a:noFill/>
          <a:ln>
            <a:noFill/>
          </a:ln>
        </p:spPr>
        <p:txBody>
          <a:bodyPr spcFirstLastPara="1" wrap="square" lIns="91425" tIns="45700" rIns="91425" bIns="45700" anchor="t" anchorCtr="0">
            <a:noAutofit/>
          </a:bodyPr>
          <a:lstStyle/>
          <a:p>
            <a:pPr marL="342900" lvl="0" indent="-342900" algn="l" rtl="0">
              <a:lnSpc>
                <a:spcPct val="100000"/>
              </a:lnSpc>
              <a:spcBef>
                <a:spcPts val="0"/>
              </a:spcBef>
              <a:spcAft>
                <a:spcPts val="0"/>
              </a:spcAft>
              <a:buSzPts val="3000"/>
              <a:buFont typeface="Arial" panose="020B0604020202020204" pitchFamily="34" charset="0"/>
              <a:buChar char="•"/>
            </a:pPr>
            <a:r>
              <a:rPr lang="en-US" sz="2500" i="1" dirty="0"/>
              <a:t>Minority and Women’s Business Enterprises Subcontractor Commitment Form</a:t>
            </a:r>
          </a:p>
          <a:p>
            <a:pPr marL="342900" lvl="0" indent="-342900" algn="l" rtl="0">
              <a:lnSpc>
                <a:spcPct val="100000"/>
              </a:lnSpc>
              <a:spcBef>
                <a:spcPts val="0"/>
              </a:spcBef>
              <a:spcAft>
                <a:spcPts val="0"/>
              </a:spcAft>
              <a:buSzPts val="3000"/>
              <a:buFont typeface="Arial" panose="020B0604020202020204" pitchFamily="34" charset="0"/>
              <a:buChar char="•"/>
            </a:pPr>
            <a:endParaRPr lang="en-US" sz="2500" i="1" dirty="0"/>
          </a:p>
          <a:p>
            <a:pPr marL="342900" lvl="0" indent="-342900" algn="l" rtl="0">
              <a:lnSpc>
                <a:spcPct val="100000"/>
              </a:lnSpc>
              <a:spcBef>
                <a:spcPts val="0"/>
              </a:spcBef>
              <a:spcAft>
                <a:spcPts val="0"/>
              </a:spcAft>
              <a:buSzPts val="3000"/>
              <a:buFont typeface="Arial" panose="020B0604020202020204" pitchFamily="34" charset="0"/>
              <a:buChar char="•"/>
            </a:pPr>
            <a:r>
              <a:rPr lang="en-US" sz="2500" i="1" dirty="0"/>
              <a:t>Indiana Veteran Owned Small Business Subcontractor Commitment Form</a:t>
            </a:r>
          </a:p>
          <a:p>
            <a:pPr marL="0" lvl="0" indent="0" algn="l" rtl="0">
              <a:lnSpc>
                <a:spcPct val="100000"/>
              </a:lnSpc>
              <a:spcBef>
                <a:spcPts val="0"/>
              </a:spcBef>
              <a:spcAft>
                <a:spcPts val="0"/>
              </a:spcAft>
              <a:buSzPts val="3000"/>
              <a:buNone/>
            </a:pPr>
            <a:endParaRPr lang="en-US" sz="2500" i="1" dirty="0"/>
          </a:p>
          <a:p>
            <a:pPr marL="0" lvl="0" indent="0" algn="l" rtl="0">
              <a:lnSpc>
                <a:spcPct val="100000"/>
              </a:lnSpc>
              <a:spcBef>
                <a:spcPts val="0"/>
              </a:spcBef>
              <a:spcAft>
                <a:spcPts val="0"/>
              </a:spcAft>
              <a:buSzPts val="3000"/>
              <a:buNone/>
            </a:pPr>
            <a:endParaRPr lang="en-US" sz="2500" i="1" dirty="0"/>
          </a:p>
        </p:txBody>
      </p:sp>
      <p:sp>
        <p:nvSpPr>
          <p:cNvPr id="466" name="Google Shape;466;g33420cfc464_1_45"/>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ctr" rtl="0">
              <a:lnSpc>
                <a:spcPct val="89000"/>
              </a:lnSpc>
              <a:spcBef>
                <a:spcPts val="0"/>
              </a:spcBef>
              <a:spcAft>
                <a:spcPts val="0"/>
              </a:spcAft>
              <a:buSzPts val="4400"/>
              <a:buNone/>
            </a:pPr>
            <a:r>
              <a:rPr lang="en-US" sz="3500" dirty="0">
                <a:latin typeface="Calibri" panose="020F0502020204030204" pitchFamily="34" charset="0"/>
                <a:cs typeface="Calibri" panose="020F0502020204030204" pitchFamily="34" charset="0"/>
              </a:rPr>
              <a:t>Instructions for Completing Attachments A and A1</a:t>
            </a:r>
            <a:endParaRPr sz="3500" dirty="0">
              <a:latin typeface="Calibri" panose="020F0502020204030204" pitchFamily="34" charset="0"/>
              <a:cs typeface="Calibri" panose="020F0502020204030204" pitchFamily="34" charset="0"/>
            </a:endParaRPr>
          </a:p>
          <a:p>
            <a:pPr marL="0" lvl="0" indent="0" algn="l" rtl="0">
              <a:lnSpc>
                <a:spcPct val="89000"/>
              </a:lnSpc>
              <a:spcBef>
                <a:spcPts val="0"/>
              </a:spcBef>
              <a:spcAft>
                <a:spcPts val="0"/>
              </a:spcAft>
              <a:buSzPts val="4400"/>
              <a:buNone/>
            </a:pPr>
            <a:endParaRPr sz="35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73"/>
        <p:cNvGrpSpPr/>
        <p:nvPr/>
      </p:nvGrpSpPr>
      <p:grpSpPr>
        <a:xfrm>
          <a:off x="0" y="0"/>
          <a:ext cx="0" cy="0"/>
          <a:chOff x="0" y="0"/>
          <a:chExt cx="0" cy="0"/>
        </a:xfrm>
      </p:grpSpPr>
      <p:sp>
        <p:nvSpPr>
          <p:cNvPr id="474" name="Google Shape;474;p20"/>
          <p:cNvSpPr txBox="1"/>
          <p:nvPr/>
        </p:nvSpPr>
        <p:spPr>
          <a:xfrm>
            <a:off x="1130825" y="3003775"/>
            <a:ext cx="2739300" cy="6465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1" i="0" u="none" strike="noStrike" cap="none">
                <a:solidFill>
                  <a:srgbClr val="FF0000"/>
                </a:solidFill>
                <a:latin typeface="Calibri"/>
                <a:ea typeface="Calibri"/>
                <a:cs typeface="Calibri"/>
                <a:sym typeface="Calibri"/>
              </a:rPr>
              <a:t>Please carefully review the information in this box</a:t>
            </a:r>
            <a:endParaRPr sz="1400" b="0" i="0" u="none" strike="noStrike" cap="none">
              <a:solidFill>
                <a:srgbClr val="000000"/>
              </a:solidFill>
              <a:latin typeface="Arial"/>
              <a:ea typeface="Arial"/>
              <a:cs typeface="Arial"/>
              <a:sym typeface="Arial"/>
            </a:endParaRPr>
          </a:p>
        </p:txBody>
      </p:sp>
      <p:sp>
        <p:nvSpPr>
          <p:cNvPr id="475" name="Google Shape;475;p20"/>
          <p:cNvSpPr/>
          <p:nvPr/>
        </p:nvSpPr>
        <p:spPr>
          <a:xfrm>
            <a:off x="3998794" y="5923128"/>
            <a:ext cx="1740090" cy="95535"/>
          </a:xfrm>
          <a:prstGeom prst="rect">
            <a:avLst/>
          </a:prstGeom>
          <a:solidFill>
            <a:schemeClr val="lt1"/>
          </a:solidFill>
          <a:ln w="349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pic>
        <p:nvPicPr>
          <p:cNvPr id="476" name="Google Shape;476;p20"/>
          <p:cNvPicPr preferRelativeResize="0"/>
          <p:nvPr/>
        </p:nvPicPr>
        <p:blipFill rotWithShape="1">
          <a:blip r:embed="rId3">
            <a:alphaModFix/>
          </a:blip>
          <a:srcRect l="28286" t="20623" r="29259" b="9680"/>
          <a:stretch/>
        </p:blipFill>
        <p:spPr>
          <a:xfrm>
            <a:off x="3828150" y="792175"/>
            <a:ext cx="5275224" cy="5412501"/>
          </a:xfrm>
          <a:prstGeom prst="rect">
            <a:avLst/>
          </a:prstGeom>
          <a:noFill/>
          <a:ln w="19050" cap="flat" cmpd="sng">
            <a:solidFill>
              <a:schemeClr val="dk2"/>
            </a:solidFill>
            <a:prstDash val="solid"/>
            <a:round/>
            <a:headEnd type="none" w="sm" len="sm"/>
            <a:tailEnd type="none" w="sm" len="sm"/>
          </a:ln>
        </p:spPr>
      </p:pic>
      <p:sp>
        <p:nvSpPr>
          <p:cNvPr id="477" name="Google Shape;477;p20"/>
          <p:cNvSpPr txBox="1"/>
          <p:nvPr/>
        </p:nvSpPr>
        <p:spPr>
          <a:xfrm>
            <a:off x="1172825" y="640950"/>
            <a:ext cx="2655300" cy="1828500"/>
          </a:xfrm>
          <a:prstGeom prst="rect">
            <a:avLst/>
          </a:prstGeom>
          <a:noFill/>
          <a:ln>
            <a:noFill/>
          </a:ln>
        </p:spPr>
        <p:txBody>
          <a:bodyPr spcFirstLastPara="1" wrap="square" lIns="91425" tIns="91425" rIns="91425" bIns="91425" anchor="t" anchorCtr="0">
            <a:spAutoFit/>
          </a:bodyPr>
          <a:lstStyle/>
          <a:p>
            <a:pPr marL="0" marR="0" lvl="0" indent="0" algn="l" rtl="0">
              <a:lnSpc>
                <a:spcPct val="89000"/>
              </a:lnSpc>
              <a:spcBef>
                <a:spcPts val="0"/>
              </a:spcBef>
              <a:spcAft>
                <a:spcPts val="0"/>
              </a:spcAft>
              <a:buClr>
                <a:srgbClr val="000000"/>
              </a:buClr>
              <a:buSzPts val="2400"/>
              <a:buFont typeface="Arial"/>
              <a:buNone/>
            </a:pPr>
            <a:r>
              <a:rPr lang="en-US" sz="2400" b="1" i="0" u="none" strike="noStrike" cap="none">
                <a:solidFill>
                  <a:srgbClr val="101D49"/>
                </a:solidFill>
                <a:latin typeface="Calibri"/>
                <a:ea typeface="Calibri"/>
                <a:cs typeface="Calibri"/>
                <a:sym typeface="Calibri"/>
              </a:rPr>
              <a:t>Minority and Women’s Business Enterprises Subcontractor Commitment Form</a:t>
            </a:r>
            <a:endParaRPr sz="2400" b="1" i="0" u="none" strike="noStrike" cap="none">
              <a:solidFill>
                <a:srgbClr val="101D49"/>
              </a:solidFill>
              <a:latin typeface="Calibri"/>
              <a:ea typeface="Calibri"/>
              <a:cs typeface="Calibri"/>
              <a:sym typeface="Calibri"/>
            </a:endParaRPr>
          </a:p>
        </p:txBody>
      </p:sp>
      <p:sp>
        <p:nvSpPr>
          <p:cNvPr id="478" name="Google Shape;478;p20"/>
          <p:cNvSpPr/>
          <p:nvPr/>
        </p:nvSpPr>
        <p:spPr>
          <a:xfrm>
            <a:off x="2042222" y="3790350"/>
            <a:ext cx="9165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483"/>
        <p:cNvGrpSpPr/>
        <p:nvPr/>
      </p:nvGrpSpPr>
      <p:grpSpPr>
        <a:xfrm>
          <a:off x="0" y="0"/>
          <a:ext cx="0" cy="0"/>
          <a:chOff x="0" y="0"/>
          <a:chExt cx="0" cy="0"/>
        </a:xfrm>
      </p:grpSpPr>
      <p:sp>
        <p:nvSpPr>
          <p:cNvPr id="484" name="Google Shape;484;p23"/>
          <p:cNvSpPr txBox="1">
            <a:spLocks noGrp="1"/>
          </p:cNvSpPr>
          <p:nvPr>
            <p:ph type="title"/>
          </p:nvPr>
        </p:nvSpPr>
        <p:spPr>
          <a:xfrm>
            <a:off x="1371600" y="772747"/>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30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9"/>
                  </a:ext>
                </a:extLst>
              </a:rPr>
              <a:t>Minority </a:t>
            </a:r>
            <a:r>
              <a:rPr lang="en-US" sz="3000"/>
              <a:t>and Women’s Business Enterprises Subcontractor Commitment Form</a:t>
            </a:r>
            <a:endParaRPr sz="3000"/>
          </a:p>
        </p:txBody>
      </p:sp>
      <p:pic>
        <p:nvPicPr>
          <p:cNvPr id="485" name="Google Shape;485;p23" title="Screenshot 2025-04-21 124808.png"/>
          <p:cNvPicPr preferRelativeResize="0"/>
          <p:nvPr/>
        </p:nvPicPr>
        <p:blipFill>
          <a:blip r:embed="rId3">
            <a:alphaModFix/>
          </a:blip>
          <a:stretch>
            <a:fillRect/>
          </a:stretch>
        </p:blipFill>
        <p:spPr>
          <a:xfrm>
            <a:off x="2668788" y="2171700"/>
            <a:ext cx="6854425" cy="3848100"/>
          </a:xfrm>
          <a:prstGeom prst="rect">
            <a:avLst/>
          </a:prstGeom>
          <a:noFill/>
          <a:ln>
            <a:noFill/>
          </a:ln>
        </p:spPr>
      </p:pic>
      <p:sp>
        <p:nvSpPr>
          <p:cNvPr id="486" name="Google Shape;486;p23"/>
          <p:cNvSpPr/>
          <p:nvPr/>
        </p:nvSpPr>
        <p:spPr>
          <a:xfrm>
            <a:off x="1815374" y="3384984"/>
            <a:ext cx="685800" cy="228600"/>
          </a:xfrm>
          <a:prstGeom prst="rightArrow">
            <a:avLst>
              <a:gd name="adj1" fmla="val 50000"/>
              <a:gd name="adj2" fmla="val 50000"/>
            </a:avLst>
          </a:prstGeom>
          <a:solidFill>
            <a:srgbClr val="000000"/>
          </a:solidFill>
          <a:ln w="9525"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487" name="Google Shape;487;p23"/>
          <p:cNvSpPr/>
          <p:nvPr/>
        </p:nvSpPr>
        <p:spPr>
          <a:xfrm>
            <a:off x="1815374" y="4466662"/>
            <a:ext cx="685800" cy="228600"/>
          </a:xfrm>
          <a:prstGeom prst="rightArrow">
            <a:avLst>
              <a:gd name="adj1" fmla="val 50000"/>
              <a:gd name="adj2" fmla="val 50000"/>
            </a:avLst>
          </a:prstGeom>
          <a:solidFill>
            <a:srgbClr val="000000"/>
          </a:solidFill>
          <a:ln w="9525"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488" name="Google Shape;488;p23"/>
          <p:cNvSpPr/>
          <p:nvPr/>
        </p:nvSpPr>
        <p:spPr>
          <a:xfrm>
            <a:off x="1815374" y="4883950"/>
            <a:ext cx="685800" cy="228600"/>
          </a:xfrm>
          <a:prstGeom prst="rightArrow">
            <a:avLst>
              <a:gd name="adj1" fmla="val 50000"/>
              <a:gd name="adj2" fmla="val 50000"/>
            </a:avLst>
          </a:prstGeom>
          <a:solidFill>
            <a:srgbClr val="000000"/>
          </a:solidFill>
          <a:ln w="9525"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489" name="Google Shape;489;p23"/>
          <p:cNvSpPr/>
          <p:nvPr/>
        </p:nvSpPr>
        <p:spPr>
          <a:xfrm>
            <a:off x="1815374" y="3049378"/>
            <a:ext cx="685800" cy="228600"/>
          </a:xfrm>
          <a:prstGeom prst="rightArrow">
            <a:avLst>
              <a:gd name="adj1" fmla="val 50000"/>
              <a:gd name="adj2" fmla="val 50000"/>
            </a:avLst>
          </a:prstGeom>
          <a:solidFill>
            <a:srgbClr val="000000"/>
          </a:solidFill>
          <a:ln w="9525"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490" name="Google Shape;490;p23"/>
          <p:cNvSpPr/>
          <p:nvPr/>
        </p:nvSpPr>
        <p:spPr>
          <a:xfrm>
            <a:off x="1815374" y="2668666"/>
            <a:ext cx="685800" cy="228600"/>
          </a:xfrm>
          <a:prstGeom prst="rightArrow">
            <a:avLst>
              <a:gd name="adj1" fmla="val 50000"/>
              <a:gd name="adj2" fmla="val 50000"/>
            </a:avLst>
          </a:prstGeom>
          <a:solidFill>
            <a:srgbClr val="000000"/>
          </a:solidFill>
          <a:ln w="9525"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491" name="Google Shape;491;p23"/>
          <p:cNvSpPr/>
          <p:nvPr/>
        </p:nvSpPr>
        <p:spPr>
          <a:xfrm rot="10800000">
            <a:off x="9553283" y="4770909"/>
            <a:ext cx="685800" cy="228600"/>
          </a:xfrm>
          <a:prstGeom prst="rightArrow">
            <a:avLst>
              <a:gd name="adj1" fmla="val 50000"/>
              <a:gd name="adj2" fmla="val 50000"/>
            </a:avLst>
          </a:prstGeom>
          <a:solidFill>
            <a:srgbClr val="000000"/>
          </a:solidFill>
          <a:ln w="9525"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495"/>
        <p:cNvGrpSpPr/>
        <p:nvPr/>
      </p:nvGrpSpPr>
      <p:grpSpPr>
        <a:xfrm>
          <a:off x="0" y="0"/>
          <a:ext cx="0" cy="0"/>
          <a:chOff x="0" y="0"/>
          <a:chExt cx="0" cy="0"/>
        </a:xfrm>
      </p:grpSpPr>
      <p:sp>
        <p:nvSpPr>
          <p:cNvPr id="496" name="Google Shape;496;p27"/>
          <p:cNvSpPr txBox="1"/>
          <p:nvPr/>
        </p:nvSpPr>
        <p:spPr>
          <a:xfrm>
            <a:off x="1270450" y="2955025"/>
            <a:ext cx="2723100" cy="6465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800"/>
              <a:buFont typeface="Arial"/>
              <a:buNone/>
            </a:pPr>
            <a:r>
              <a:rPr lang="en-US" sz="1800" b="1" i="0" u="none" strike="noStrike" cap="none">
                <a:solidFill>
                  <a:srgbClr val="FF0000"/>
                </a:solidFill>
                <a:latin typeface="Calibri"/>
                <a:ea typeface="Calibri"/>
                <a:cs typeface="Calibri"/>
                <a:sym typeface="Calibri"/>
              </a:rPr>
              <a:t>Please carefully review the information in this box</a:t>
            </a:r>
            <a:endParaRPr sz="1400" b="0" i="0" u="none" strike="noStrike" cap="none">
              <a:solidFill>
                <a:srgbClr val="000000"/>
              </a:solidFill>
              <a:latin typeface="Arial"/>
              <a:ea typeface="Arial"/>
              <a:cs typeface="Arial"/>
              <a:sym typeface="Arial"/>
            </a:endParaRPr>
          </a:p>
        </p:txBody>
      </p:sp>
      <p:sp>
        <p:nvSpPr>
          <p:cNvPr id="497" name="Google Shape;497;p27"/>
          <p:cNvSpPr/>
          <p:nvPr/>
        </p:nvSpPr>
        <p:spPr>
          <a:xfrm>
            <a:off x="4155743" y="5957248"/>
            <a:ext cx="1705970" cy="81886"/>
          </a:xfrm>
          <a:prstGeom prst="rect">
            <a:avLst/>
          </a:prstGeom>
          <a:solidFill>
            <a:schemeClr val="lt1"/>
          </a:solidFill>
          <a:ln w="34925"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Libre Franklin"/>
              <a:ea typeface="Libre Franklin"/>
              <a:cs typeface="Libre Franklin"/>
              <a:sym typeface="Libre Franklin"/>
            </a:endParaRPr>
          </a:p>
        </p:txBody>
      </p:sp>
      <p:pic>
        <p:nvPicPr>
          <p:cNvPr id="498" name="Google Shape;498;p27"/>
          <p:cNvPicPr preferRelativeResize="0"/>
          <p:nvPr/>
        </p:nvPicPr>
        <p:blipFill rotWithShape="1">
          <a:blip r:embed="rId3">
            <a:alphaModFix/>
          </a:blip>
          <a:srcRect l="30921" t="22103" r="31997" b="11837"/>
          <a:stretch/>
        </p:blipFill>
        <p:spPr>
          <a:xfrm>
            <a:off x="3993450" y="731650"/>
            <a:ext cx="4602226" cy="5135751"/>
          </a:xfrm>
          <a:prstGeom prst="rect">
            <a:avLst/>
          </a:prstGeom>
          <a:noFill/>
          <a:ln w="19050" cap="flat" cmpd="sng">
            <a:solidFill>
              <a:schemeClr val="dk2"/>
            </a:solidFill>
            <a:prstDash val="solid"/>
            <a:round/>
            <a:headEnd type="none" w="sm" len="sm"/>
            <a:tailEnd type="none" w="sm" len="sm"/>
          </a:ln>
        </p:spPr>
      </p:pic>
      <p:sp>
        <p:nvSpPr>
          <p:cNvPr id="499" name="Google Shape;499;p27"/>
          <p:cNvSpPr txBox="1"/>
          <p:nvPr/>
        </p:nvSpPr>
        <p:spPr>
          <a:xfrm>
            <a:off x="1172825" y="640950"/>
            <a:ext cx="3000000" cy="1828500"/>
          </a:xfrm>
          <a:prstGeom prst="rect">
            <a:avLst/>
          </a:prstGeom>
          <a:noFill/>
          <a:ln>
            <a:noFill/>
          </a:ln>
        </p:spPr>
        <p:txBody>
          <a:bodyPr spcFirstLastPara="1" wrap="square" lIns="91425" tIns="91425" rIns="91425" bIns="91425" anchor="t" anchorCtr="0">
            <a:spAutoFit/>
          </a:bodyPr>
          <a:lstStyle/>
          <a:p>
            <a:pPr marL="0" marR="0" lvl="0" indent="0" algn="l" rtl="0">
              <a:lnSpc>
                <a:spcPct val="89000"/>
              </a:lnSpc>
              <a:spcBef>
                <a:spcPts val="0"/>
              </a:spcBef>
              <a:spcAft>
                <a:spcPts val="0"/>
              </a:spcAft>
              <a:buClr>
                <a:srgbClr val="000000"/>
              </a:buClr>
              <a:buSzPts val="2400"/>
              <a:buFont typeface="Arial"/>
              <a:buNone/>
            </a:pPr>
            <a:r>
              <a:rPr lang="en-US" sz="2400" b="1" i="0" u="none" strike="noStrike" cap="none">
                <a:solidFill>
                  <a:srgbClr val="101D49"/>
                </a:solidFill>
                <a:latin typeface="Calibri"/>
                <a:ea typeface="Calibri"/>
                <a:cs typeface="Calibri"/>
                <a:sym typeface="Calibri"/>
              </a:rPr>
              <a:t>Indiana Veteran Owned Small Business Subcontractor Commitment Form</a:t>
            </a:r>
            <a:endParaRPr sz="2400" b="1" i="0" u="none" strike="noStrike" cap="none">
              <a:solidFill>
                <a:srgbClr val="101D49"/>
              </a:solidFill>
              <a:latin typeface="Calibri"/>
              <a:ea typeface="Calibri"/>
              <a:cs typeface="Calibri"/>
              <a:sym typeface="Calibri"/>
            </a:endParaRPr>
          </a:p>
        </p:txBody>
      </p:sp>
      <p:sp>
        <p:nvSpPr>
          <p:cNvPr id="500" name="Google Shape;500;p27"/>
          <p:cNvSpPr/>
          <p:nvPr/>
        </p:nvSpPr>
        <p:spPr>
          <a:xfrm>
            <a:off x="2173747" y="3601525"/>
            <a:ext cx="916500" cy="228600"/>
          </a:xfrm>
          <a:prstGeom prst="rightArrow">
            <a:avLst>
              <a:gd name="adj1" fmla="val 50000"/>
              <a:gd name="adj2" fmla="val 50000"/>
            </a:avLst>
          </a:prstGeom>
          <a:solidFill>
            <a:schemeClr val="dk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4" name="Google Shape;214;g33420cfc464_1_29"/>
          <p:cNvSpPr txBox="1">
            <a:spLocks noGrp="1"/>
          </p:cNvSpPr>
          <p:nvPr>
            <p:ph type="body" idx="1"/>
          </p:nvPr>
        </p:nvSpPr>
        <p:spPr>
          <a:xfrm>
            <a:off x="1371599" y="1967153"/>
            <a:ext cx="6094676" cy="823912"/>
          </a:xfrm>
          <a:prstGeom prst="rect">
            <a:avLst/>
          </a:prstGeom>
          <a:noFill/>
          <a:ln>
            <a:noFill/>
          </a:ln>
        </p:spPr>
        <p:txBody>
          <a:bodyPr spcFirstLastPara="1" wrap="square" lIns="91425" tIns="45700" rIns="91425" bIns="45700" anchor="t" anchorCtr="0">
            <a:noAutofit/>
          </a:bodyPr>
          <a:lstStyle/>
          <a:p>
            <a:pPr marL="342900" lvl="0" indent="-342900" algn="l" rtl="0">
              <a:lnSpc>
                <a:spcPct val="100000"/>
              </a:lnSpc>
              <a:spcBef>
                <a:spcPts val="0"/>
              </a:spcBef>
              <a:spcAft>
                <a:spcPts val="0"/>
              </a:spcAft>
              <a:buSzPts val="3000"/>
              <a:buFont typeface="Arial" panose="020B0604020202020204" pitchFamily="34" charset="0"/>
              <a:buChar char="•"/>
            </a:pPr>
            <a:r>
              <a:rPr lang="en-US" sz="2500" i="1" dirty="0"/>
              <a:t>Purpose of the RFP and Background</a:t>
            </a:r>
            <a:endParaRPr sz="2500" i="1" dirty="0"/>
          </a:p>
          <a:p>
            <a:pPr marL="342900" lvl="0" indent="-342900" algn="l" rtl="0">
              <a:lnSpc>
                <a:spcPct val="100000"/>
              </a:lnSpc>
              <a:spcBef>
                <a:spcPts val="0"/>
              </a:spcBef>
              <a:spcAft>
                <a:spcPts val="0"/>
              </a:spcAft>
              <a:buSzPts val="3000"/>
              <a:buFont typeface="Arial" panose="020B0604020202020204" pitchFamily="34" charset="0"/>
              <a:buChar char="•"/>
            </a:pPr>
            <a:endParaRPr lang="en-US" sz="2500" i="1" dirty="0"/>
          </a:p>
          <a:p>
            <a:pPr marL="342900" lvl="0" indent="-342900" algn="l" rtl="0">
              <a:lnSpc>
                <a:spcPct val="100000"/>
              </a:lnSpc>
              <a:spcBef>
                <a:spcPts val="0"/>
              </a:spcBef>
              <a:spcAft>
                <a:spcPts val="0"/>
              </a:spcAft>
              <a:buSzPts val="3000"/>
              <a:buFont typeface="Arial" panose="020B0604020202020204" pitchFamily="34" charset="0"/>
              <a:buChar char="•"/>
            </a:pPr>
            <a:r>
              <a:rPr lang="en-US" sz="2500" i="1" dirty="0"/>
              <a:t>Scope of Work - Attachment K</a:t>
            </a:r>
            <a:endParaRPr sz="2500" i="1" dirty="0"/>
          </a:p>
          <a:p>
            <a:pPr marL="342900" lvl="0" indent="-342900" algn="l" rtl="0">
              <a:lnSpc>
                <a:spcPct val="100000"/>
              </a:lnSpc>
              <a:spcBef>
                <a:spcPts val="0"/>
              </a:spcBef>
              <a:spcAft>
                <a:spcPts val="0"/>
              </a:spcAft>
              <a:buSzPts val="3000"/>
              <a:buFont typeface="Arial" panose="020B0604020202020204" pitchFamily="34" charset="0"/>
              <a:buChar char="•"/>
            </a:pPr>
            <a:endParaRPr lang="en-US" sz="2500" i="1" dirty="0"/>
          </a:p>
          <a:p>
            <a:pPr marL="342900" lvl="0" indent="-342900" algn="l" rtl="0">
              <a:lnSpc>
                <a:spcPct val="100000"/>
              </a:lnSpc>
              <a:spcBef>
                <a:spcPts val="0"/>
              </a:spcBef>
              <a:spcAft>
                <a:spcPts val="0"/>
              </a:spcAft>
              <a:buSzPts val="3000"/>
              <a:buFont typeface="Arial" panose="020B0604020202020204" pitchFamily="34" charset="0"/>
              <a:buChar char="•"/>
            </a:pPr>
            <a:r>
              <a:rPr lang="en-US" sz="2500" i="1" dirty="0"/>
              <a:t>Term of Contract</a:t>
            </a:r>
            <a:endParaRPr sz="2500" i="1" dirty="0"/>
          </a:p>
          <a:p>
            <a:pPr marL="342900" lvl="0" indent="-342900" algn="l" rtl="0">
              <a:lnSpc>
                <a:spcPct val="100000"/>
              </a:lnSpc>
              <a:spcBef>
                <a:spcPts val="0"/>
              </a:spcBef>
              <a:spcAft>
                <a:spcPts val="0"/>
              </a:spcAft>
              <a:buSzPts val="3000"/>
              <a:buFont typeface="Arial" panose="020B0604020202020204" pitchFamily="34" charset="0"/>
              <a:buChar char="•"/>
            </a:pPr>
            <a:endParaRPr lang="en-US" sz="2500" i="1" dirty="0"/>
          </a:p>
          <a:p>
            <a:pPr marL="342900" lvl="0" indent="-342900" algn="l" rtl="0">
              <a:lnSpc>
                <a:spcPct val="100000"/>
              </a:lnSpc>
              <a:spcBef>
                <a:spcPts val="0"/>
              </a:spcBef>
              <a:spcAft>
                <a:spcPts val="0"/>
              </a:spcAft>
              <a:buSzPts val="3000"/>
              <a:buFont typeface="Arial" panose="020B0604020202020204" pitchFamily="34" charset="0"/>
              <a:buChar char="•"/>
            </a:pPr>
            <a:r>
              <a:rPr lang="en-US" sz="2500" i="1" dirty="0"/>
              <a:t>Key Dates</a:t>
            </a:r>
            <a:endParaRPr sz="2500" i="1" dirty="0"/>
          </a:p>
        </p:txBody>
      </p:sp>
      <p:sp>
        <p:nvSpPr>
          <p:cNvPr id="213" name="Google Shape;213;g33420cfc464_1_29"/>
          <p:cNvSpPr txBox="1">
            <a:spLocks noGrp="1"/>
          </p:cNvSpPr>
          <p:nvPr>
            <p:ph type="title"/>
          </p:nvPr>
        </p:nvSpPr>
        <p:spPr>
          <a:xfrm>
            <a:off x="1371599" y="687980"/>
            <a:ext cx="9601200" cy="829157"/>
          </a:xfrm>
          <a:prstGeom prst="rect">
            <a:avLst/>
          </a:prstGeom>
          <a:noFill/>
          <a:ln>
            <a:noFill/>
          </a:ln>
        </p:spPr>
        <p:txBody>
          <a:bodyPr spcFirstLastPara="1" wrap="square" lIns="91425" tIns="45700" rIns="91425" bIns="45700" anchor="t" anchorCtr="0">
            <a:noAutofit/>
          </a:bodyPr>
          <a:lstStyle/>
          <a:p>
            <a:pPr marL="0" lvl="0" indent="0" algn="ctr" rtl="0">
              <a:lnSpc>
                <a:spcPct val="89000"/>
              </a:lnSpc>
              <a:spcBef>
                <a:spcPts val="0"/>
              </a:spcBef>
              <a:spcAft>
                <a:spcPts val="0"/>
              </a:spcAft>
              <a:buSzPts val="4400"/>
              <a:buNone/>
            </a:pPr>
            <a:r>
              <a:rPr lang="en-US" sz="4000" dirty="0">
                <a:latin typeface="Calibri" panose="020F0502020204030204" pitchFamily="34" charset="0"/>
                <a:cs typeface="Calibri" panose="020F0502020204030204" pitchFamily="34" charset="0"/>
              </a:rPr>
              <a:t>RFP 25-83140 Overview</a:t>
            </a:r>
            <a:endParaRPr sz="4000" dirty="0">
              <a:latin typeface="Calibri" panose="020F0502020204030204" pitchFamily="34" charset="0"/>
              <a:cs typeface="Calibri" panose="020F0502020204030204" pitchFamily="34" charset="0"/>
            </a:endParaRPr>
          </a:p>
          <a:p>
            <a:pPr marL="0" lvl="0" indent="0" algn="l" rtl="0">
              <a:lnSpc>
                <a:spcPct val="89000"/>
              </a:lnSpc>
              <a:spcBef>
                <a:spcPts val="0"/>
              </a:spcBef>
              <a:spcAft>
                <a:spcPts val="0"/>
              </a:spcAft>
              <a:buSzPts val="4400"/>
              <a:buNone/>
            </a:pPr>
            <a:endParaRPr sz="4000" dirty="0"/>
          </a:p>
          <a:p>
            <a:pPr marL="0" lvl="0" indent="0" algn="l" rtl="0">
              <a:lnSpc>
                <a:spcPct val="89000"/>
              </a:lnSpc>
              <a:spcBef>
                <a:spcPts val="0"/>
              </a:spcBef>
              <a:spcAft>
                <a:spcPts val="0"/>
              </a:spcAft>
              <a:buSzPts val="4400"/>
              <a:buNone/>
            </a:pPr>
            <a:endParaRPr sz="40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505"/>
        <p:cNvGrpSpPr/>
        <p:nvPr/>
      </p:nvGrpSpPr>
      <p:grpSpPr>
        <a:xfrm>
          <a:off x="0" y="0"/>
          <a:ext cx="0" cy="0"/>
          <a:chOff x="0" y="0"/>
          <a:chExt cx="0" cy="0"/>
        </a:xfrm>
      </p:grpSpPr>
      <p:sp>
        <p:nvSpPr>
          <p:cNvPr id="506" name="Google Shape;506;g34da64d39ab_0_43"/>
          <p:cNvSpPr txBox="1">
            <a:spLocks noGrp="1"/>
          </p:cNvSpPr>
          <p:nvPr>
            <p:ph type="title"/>
          </p:nvPr>
        </p:nvSpPr>
        <p:spPr>
          <a:xfrm>
            <a:off x="1371600" y="772747"/>
            <a:ext cx="96012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3800"/>
              <a:buFont typeface="Calibri"/>
              <a:buNone/>
            </a:pPr>
            <a:r>
              <a:rPr lang="en-US" sz="3000"/>
              <a:t>Indiana Veteran Owned Small Business Subcontractor Commitment Form</a:t>
            </a:r>
            <a:endParaRPr sz="3000"/>
          </a:p>
          <a:p>
            <a:pPr marL="0" lvl="0" indent="0" algn="l" rtl="0">
              <a:lnSpc>
                <a:spcPct val="89000"/>
              </a:lnSpc>
              <a:spcBef>
                <a:spcPts val="0"/>
              </a:spcBef>
              <a:spcAft>
                <a:spcPts val="0"/>
              </a:spcAft>
              <a:buClr>
                <a:srgbClr val="101D49"/>
              </a:buClr>
              <a:buSzPts val="3800"/>
              <a:buFont typeface="Calibri"/>
              <a:buNone/>
            </a:pPr>
            <a:endParaRPr sz="3000"/>
          </a:p>
        </p:txBody>
      </p:sp>
      <p:pic>
        <p:nvPicPr>
          <p:cNvPr id="507" name="Google Shape;507;g34da64d39ab_0_43" title="Screenshot 2025-04-21 124808.png"/>
          <p:cNvPicPr preferRelativeResize="0"/>
          <p:nvPr/>
        </p:nvPicPr>
        <p:blipFill>
          <a:blip r:embed="rId3">
            <a:alphaModFix/>
          </a:blip>
          <a:stretch>
            <a:fillRect/>
          </a:stretch>
        </p:blipFill>
        <p:spPr>
          <a:xfrm>
            <a:off x="2668788" y="2171700"/>
            <a:ext cx="6854425" cy="3848100"/>
          </a:xfrm>
          <a:prstGeom prst="rect">
            <a:avLst/>
          </a:prstGeom>
          <a:noFill/>
          <a:ln>
            <a:noFill/>
          </a:ln>
        </p:spPr>
      </p:pic>
      <p:sp>
        <p:nvSpPr>
          <p:cNvPr id="508" name="Google Shape;508;g34da64d39ab_0_43"/>
          <p:cNvSpPr/>
          <p:nvPr/>
        </p:nvSpPr>
        <p:spPr>
          <a:xfrm>
            <a:off x="1815374" y="3384984"/>
            <a:ext cx="685800" cy="228600"/>
          </a:xfrm>
          <a:prstGeom prst="rightArrow">
            <a:avLst>
              <a:gd name="adj1" fmla="val 50000"/>
              <a:gd name="adj2" fmla="val 50000"/>
            </a:avLst>
          </a:prstGeom>
          <a:solidFill>
            <a:srgbClr val="000000"/>
          </a:solidFill>
          <a:ln w="9525"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509" name="Google Shape;509;g34da64d39ab_0_43"/>
          <p:cNvSpPr/>
          <p:nvPr/>
        </p:nvSpPr>
        <p:spPr>
          <a:xfrm>
            <a:off x="1815374" y="4466662"/>
            <a:ext cx="685800" cy="228600"/>
          </a:xfrm>
          <a:prstGeom prst="rightArrow">
            <a:avLst>
              <a:gd name="adj1" fmla="val 50000"/>
              <a:gd name="adj2" fmla="val 50000"/>
            </a:avLst>
          </a:prstGeom>
          <a:solidFill>
            <a:srgbClr val="000000"/>
          </a:solidFill>
          <a:ln w="9525"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510" name="Google Shape;510;g34da64d39ab_0_43"/>
          <p:cNvSpPr/>
          <p:nvPr/>
        </p:nvSpPr>
        <p:spPr>
          <a:xfrm>
            <a:off x="1815374" y="4883950"/>
            <a:ext cx="685800" cy="228600"/>
          </a:xfrm>
          <a:prstGeom prst="rightArrow">
            <a:avLst>
              <a:gd name="adj1" fmla="val 50000"/>
              <a:gd name="adj2" fmla="val 50000"/>
            </a:avLst>
          </a:prstGeom>
          <a:solidFill>
            <a:srgbClr val="000000"/>
          </a:solidFill>
          <a:ln w="9525"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511" name="Google Shape;511;g34da64d39ab_0_43"/>
          <p:cNvSpPr/>
          <p:nvPr/>
        </p:nvSpPr>
        <p:spPr>
          <a:xfrm>
            <a:off x="1815374" y="3049378"/>
            <a:ext cx="685800" cy="228600"/>
          </a:xfrm>
          <a:prstGeom prst="rightArrow">
            <a:avLst>
              <a:gd name="adj1" fmla="val 50000"/>
              <a:gd name="adj2" fmla="val 50000"/>
            </a:avLst>
          </a:prstGeom>
          <a:solidFill>
            <a:srgbClr val="000000"/>
          </a:solidFill>
          <a:ln w="9525"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512" name="Google Shape;512;g34da64d39ab_0_43"/>
          <p:cNvSpPr/>
          <p:nvPr/>
        </p:nvSpPr>
        <p:spPr>
          <a:xfrm>
            <a:off x="1815374" y="2668666"/>
            <a:ext cx="685800" cy="228600"/>
          </a:xfrm>
          <a:prstGeom prst="rightArrow">
            <a:avLst>
              <a:gd name="adj1" fmla="val 50000"/>
              <a:gd name="adj2" fmla="val 50000"/>
            </a:avLst>
          </a:prstGeom>
          <a:solidFill>
            <a:srgbClr val="000000"/>
          </a:solidFill>
          <a:ln w="9525"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
        <p:nvSpPr>
          <p:cNvPr id="513" name="Google Shape;513;g34da64d39ab_0_43"/>
          <p:cNvSpPr/>
          <p:nvPr/>
        </p:nvSpPr>
        <p:spPr>
          <a:xfrm rot="10800000">
            <a:off x="9553283" y="4770909"/>
            <a:ext cx="685800" cy="228600"/>
          </a:xfrm>
          <a:prstGeom prst="rightArrow">
            <a:avLst>
              <a:gd name="adj1" fmla="val 50000"/>
              <a:gd name="adj2" fmla="val 50000"/>
            </a:avLst>
          </a:prstGeom>
          <a:solidFill>
            <a:srgbClr val="000000"/>
          </a:solidFill>
          <a:ln w="9525" cap="flat" cmpd="sng">
            <a:solidFill>
              <a:srgbClr val="00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800"/>
              <a:buFont typeface="Libre Franklin"/>
              <a:buNone/>
            </a:pPr>
            <a:endParaRPr sz="1800" b="1" i="0" u="none" strike="noStrike" cap="none">
              <a:solidFill>
                <a:srgbClr val="FF3300"/>
              </a:solidFill>
              <a:latin typeface="Garamond"/>
              <a:ea typeface="Garamond"/>
              <a:cs typeface="Garamond"/>
              <a:sym typeface="Garamond"/>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518"/>
        <p:cNvGrpSpPr/>
        <p:nvPr/>
      </p:nvGrpSpPr>
      <p:grpSpPr>
        <a:xfrm>
          <a:off x="0" y="0"/>
          <a:ext cx="0" cy="0"/>
          <a:chOff x="0" y="0"/>
          <a:chExt cx="0" cy="0"/>
        </a:xfrm>
      </p:grpSpPr>
      <p:sp>
        <p:nvSpPr>
          <p:cNvPr id="520" name="Google Shape;520;g33420cfc464_1_52"/>
          <p:cNvSpPr txBox="1">
            <a:spLocks noGrp="1"/>
          </p:cNvSpPr>
          <p:nvPr>
            <p:ph type="body" idx="1"/>
          </p:nvPr>
        </p:nvSpPr>
        <p:spPr>
          <a:xfrm>
            <a:off x="1371600" y="2173886"/>
            <a:ext cx="9879496" cy="823912"/>
          </a:xfrm>
          <a:prstGeom prst="rect">
            <a:avLst/>
          </a:prstGeom>
          <a:noFill/>
          <a:ln>
            <a:noFill/>
          </a:ln>
        </p:spPr>
        <p:txBody>
          <a:bodyPr spcFirstLastPara="1" wrap="square" lIns="91425" tIns="45700" rIns="91425" bIns="45700" anchor="t" anchorCtr="0">
            <a:noAutofit/>
          </a:bodyPr>
          <a:lstStyle/>
          <a:p>
            <a:pPr marL="342900" lvl="0" indent="-342900" algn="l" rtl="0">
              <a:lnSpc>
                <a:spcPct val="100000"/>
              </a:lnSpc>
              <a:spcBef>
                <a:spcPts val="0"/>
              </a:spcBef>
              <a:spcAft>
                <a:spcPts val="0"/>
              </a:spcAft>
              <a:buSzPts val="3000"/>
              <a:buFont typeface="Arial" panose="020B0604020202020204" pitchFamily="34" charset="0"/>
              <a:buChar char="•"/>
            </a:pPr>
            <a:r>
              <a:rPr lang="en-US" sz="2500" i="1" dirty="0"/>
              <a:t>IDOA Subcontractor Scoring</a:t>
            </a:r>
          </a:p>
          <a:p>
            <a:pPr marL="0" lvl="0" indent="0" algn="l" rtl="0">
              <a:lnSpc>
                <a:spcPct val="100000"/>
              </a:lnSpc>
              <a:spcBef>
                <a:spcPts val="0"/>
              </a:spcBef>
              <a:spcAft>
                <a:spcPts val="0"/>
              </a:spcAft>
              <a:buSzPts val="3000"/>
            </a:pPr>
            <a:endParaRPr sz="2500" i="1" dirty="0"/>
          </a:p>
          <a:p>
            <a:pPr marL="342900" lvl="0" indent="-342900" algn="l" rtl="0">
              <a:lnSpc>
                <a:spcPct val="100000"/>
              </a:lnSpc>
              <a:spcBef>
                <a:spcPts val="0"/>
              </a:spcBef>
              <a:spcAft>
                <a:spcPts val="0"/>
              </a:spcAft>
              <a:buSzPts val="3000"/>
              <a:buFont typeface="Arial" panose="020B0604020202020204" pitchFamily="34" charset="0"/>
              <a:buChar char="•"/>
            </a:pPr>
            <a:r>
              <a:rPr lang="en-US" sz="2500" i="1" dirty="0"/>
              <a:t>Subcontractor Compliance</a:t>
            </a:r>
            <a:endParaRPr sz="2500" i="1" dirty="0"/>
          </a:p>
          <a:p>
            <a:pPr marL="0" lvl="0" indent="0" algn="l" rtl="0">
              <a:lnSpc>
                <a:spcPct val="100000"/>
              </a:lnSpc>
              <a:spcBef>
                <a:spcPts val="0"/>
              </a:spcBef>
              <a:spcAft>
                <a:spcPts val="0"/>
              </a:spcAft>
              <a:buSzPts val="3000"/>
              <a:buNone/>
            </a:pPr>
            <a:endParaRPr sz="2500" i="1" dirty="0"/>
          </a:p>
          <a:p>
            <a:pPr marL="0" lvl="0" indent="0" algn="l" rtl="0">
              <a:lnSpc>
                <a:spcPct val="100000"/>
              </a:lnSpc>
              <a:spcBef>
                <a:spcPts val="0"/>
              </a:spcBef>
              <a:spcAft>
                <a:spcPts val="0"/>
              </a:spcAft>
              <a:buSzPts val="3000"/>
              <a:buNone/>
            </a:pPr>
            <a:endParaRPr sz="2500" i="1" dirty="0"/>
          </a:p>
        </p:txBody>
      </p:sp>
      <p:sp>
        <p:nvSpPr>
          <p:cNvPr id="519" name="Google Shape;519;g33420cfc464_1_52"/>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ctr" rtl="0">
              <a:lnSpc>
                <a:spcPct val="89000"/>
              </a:lnSpc>
              <a:spcBef>
                <a:spcPts val="0"/>
              </a:spcBef>
              <a:spcAft>
                <a:spcPts val="0"/>
              </a:spcAft>
              <a:buSzPts val="4400"/>
              <a:buNone/>
            </a:pPr>
            <a:r>
              <a:rPr lang="en-US" sz="3200" dirty="0">
                <a:latin typeface="Calibri" panose="020F0502020204030204" pitchFamily="34" charset="0"/>
                <a:cs typeface="Calibri" panose="020F0502020204030204" pitchFamily="34" charset="0"/>
              </a:rPr>
              <a:t>IDOA Subcontractor Commitment Scoring and Compliance</a:t>
            </a:r>
            <a:endParaRPr sz="3200" dirty="0">
              <a:latin typeface="Calibri" panose="020F0502020204030204" pitchFamily="34" charset="0"/>
              <a:cs typeface="Calibri" panose="020F0502020204030204" pitchFamily="34" charset="0"/>
            </a:endParaRPr>
          </a:p>
          <a:p>
            <a:pPr marL="0" lvl="0" indent="0" algn="l" rtl="0">
              <a:lnSpc>
                <a:spcPct val="89000"/>
              </a:lnSpc>
              <a:spcBef>
                <a:spcPts val="0"/>
              </a:spcBef>
              <a:spcAft>
                <a:spcPts val="0"/>
              </a:spcAft>
              <a:buSzPts val="4400"/>
              <a:buNone/>
            </a:pPr>
            <a:endParaRPr sz="35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526"/>
        <p:cNvGrpSpPr/>
        <p:nvPr/>
      </p:nvGrpSpPr>
      <p:grpSpPr>
        <a:xfrm>
          <a:off x="0" y="0"/>
          <a:ext cx="0" cy="0"/>
          <a:chOff x="0" y="0"/>
          <a:chExt cx="0" cy="0"/>
        </a:xfrm>
      </p:grpSpPr>
      <p:sp>
        <p:nvSpPr>
          <p:cNvPr id="527" name="Google Shape;527;p32"/>
          <p:cNvSpPr txBox="1">
            <a:spLocks noGrp="1"/>
          </p:cNvSpPr>
          <p:nvPr>
            <p:ph type="title"/>
          </p:nvPr>
        </p:nvSpPr>
        <p:spPr>
          <a:xfrm>
            <a:off x="1371600" y="770437"/>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IDOA Subcontractor Scoring</a:t>
            </a:r>
            <a:endParaRPr sz="4000"/>
          </a:p>
        </p:txBody>
      </p:sp>
      <p:sp>
        <p:nvSpPr>
          <p:cNvPr id="528" name="Google Shape;528;p32"/>
          <p:cNvSpPr txBox="1">
            <a:spLocks noGrp="1"/>
          </p:cNvSpPr>
          <p:nvPr>
            <p:ph type="body" idx="1"/>
          </p:nvPr>
        </p:nvSpPr>
        <p:spPr>
          <a:xfrm>
            <a:off x="1371600" y="2057405"/>
            <a:ext cx="9601200" cy="517500"/>
          </a:xfrm>
          <a:prstGeom prst="rect">
            <a:avLst/>
          </a:prstGeom>
          <a:noFill/>
          <a:ln>
            <a:noFill/>
          </a:ln>
        </p:spPr>
        <p:txBody>
          <a:bodyPr spcFirstLastPara="1" wrap="square" lIns="91425" tIns="45700" rIns="91425" bIns="45700" anchor="t" anchorCtr="0">
            <a:noAutofit/>
          </a:bodyPr>
          <a:lstStyle/>
          <a:p>
            <a:pPr marL="0" lvl="0" indent="0" algn="ctr" rtl="0">
              <a:lnSpc>
                <a:spcPct val="94000"/>
              </a:lnSpc>
              <a:spcBef>
                <a:spcPts val="0"/>
              </a:spcBef>
              <a:spcAft>
                <a:spcPts val="0"/>
              </a:spcAft>
              <a:buClr>
                <a:schemeClr val="dk1"/>
              </a:buClr>
              <a:buSzPts val="2000"/>
              <a:buNone/>
            </a:pPr>
            <a:r>
              <a:rPr lang="en-US" sz="1800" b="1">
                <a:solidFill>
                  <a:schemeClr val="dk1"/>
                </a:solidFill>
              </a:rPr>
              <a:t>RFP MBE/WBE/IVOSB Scoring Example</a:t>
            </a:r>
            <a:endParaRPr sz="1800"/>
          </a:p>
          <a:p>
            <a:pPr marL="384038" lvl="0" indent="-257038" algn="l" rtl="0">
              <a:lnSpc>
                <a:spcPct val="94000"/>
              </a:lnSpc>
              <a:spcBef>
                <a:spcPts val="1200"/>
              </a:spcBef>
              <a:spcAft>
                <a:spcPts val="0"/>
              </a:spcAft>
              <a:buClr>
                <a:schemeClr val="dk2"/>
              </a:buClr>
              <a:buSzPts val="2000"/>
              <a:buNone/>
            </a:pPr>
            <a:endParaRPr sz="1800"/>
          </a:p>
        </p:txBody>
      </p:sp>
      <p:graphicFrame>
        <p:nvGraphicFramePr>
          <p:cNvPr id="529" name="Google Shape;529;p32"/>
          <p:cNvGraphicFramePr/>
          <p:nvPr/>
        </p:nvGraphicFramePr>
        <p:xfrm>
          <a:off x="1346868" y="2574759"/>
          <a:ext cx="9650600" cy="2633800"/>
        </p:xfrm>
        <a:graphic>
          <a:graphicData uri="http://schemas.openxmlformats.org/drawingml/2006/table">
            <a:tbl>
              <a:tblPr firstRow="1" bandRow="1">
                <a:noFill/>
                <a:tableStyleId>{5C05B0B2-12F7-4CA4-9066-EE676D0B024E}</a:tableStyleId>
              </a:tblPr>
              <a:tblGrid>
                <a:gridCol w="1206325">
                  <a:extLst>
                    <a:ext uri="{9D8B030D-6E8A-4147-A177-3AD203B41FA5}">
                      <a16:colId xmlns:a16="http://schemas.microsoft.com/office/drawing/2014/main" val="20000"/>
                    </a:ext>
                  </a:extLst>
                </a:gridCol>
                <a:gridCol w="1206325">
                  <a:extLst>
                    <a:ext uri="{9D8B030D-6E8A-4147-A177-3AD203B41FA5}">
                      <a16:colId xmlns:a16="http://schemas.microsoft.com/office/drawing/2014/main" val="20001"/>
                    </a:ext>
                  </a:extLst>
                </a:gridCol>
                <a:gridCol w="1206325">
                  <a:extLst>
                    <a:ext uri="{9D8B030D-6E8A-4147-A177-3AD203B41FA5}">
                      <a16:colId xmlns:a16="http://schemas.microsoft.com/office/drawing/2014/main" val="20002"/>
                    </a:ext>
                  </a:extLst>
                </a:gridCol>
                <a:gridCol w="1206325">
                  <a:extLst>
                    <a:ext uri="{9D8B030D-6E8A-4147-A177-3AD203B41FA5}">
                      <a16:colId xmlns:a16="http://schemas.microsoft.com/office/drawing/2014/main" val="20003"/>
                    </a:ext>
                  </a:extLst>
                </a:gridCol>
                <a:gridCol w="1206325">
                  <a:extLst>
                    <a:ext uri="{9D8B030D-6E8A-4147-A177-3AD203B41FA5}">
                      <a16:colId xmlns:a16="http://schemas.microsoft.com/office/drawing/2014/main" val="20004"/>
                    </a:ext>
                  </a:extLst>
                </a:gridCol>
                <a:gridCol w="1206325">
                  <a:extLst>
                    <a:ext uri="{9D8B030D-6E8A-4147-A177-3AD203B41FA5}">
                      <a16:colId xmlns:a16="http://schemas.microsoft.com/office/drawing/2014/main" val="20005"/>
                    </a:ext>
                  </a:extLst>
                </a:gridCol>
                <a:gridCol w="1206325">
                  <a:extLst>
                    <a:ext uri="{9D8B030D-6E8A-4147-A177-3AD203B41FA5}">
                      <a16:colId xmlns:a16="http://schemas.microsoft.com/office/drawing/2014/main" val="20006"/>
                    </a:ext>
                  </a:extLst>
                </a:gridCol>
                <a:gridCol w="1206325">
                  <a:extLst>
                    <a:ext uri="{9D8B030D-6E8A-4147-A177-3AD203B41FA5}">
                      <a16:colId xmlns:a16="http://schemas.microsoft.com/office/drawing/2014/main" val="20007"/>
                    </a:ext>
                  </a:extLst>
                </a:gridCol>
              </a:tblGrid>
              <a:tr h="426625">
                <a:tc>
                  <a:txBody>
                    <a:bodyPr/>
                    <a:lstStyle/>
                    <a:p>
                      <a:pPr marL="0" marR="0" lvl="0" indent="0" algn="ctr" rtl="0">
                        <a:lnSpc>
                          <a:spcPct val="100000"/>
                        </a:lnSpc>
                        <a:spcBef>
                          <a:spcPts val="0"/>
                        </a:spcBef>
                        <a:spcAft>
                          <a:spcPts val="0"/>
                        </a:spcAft>
                        <a:buClr>
                          <a:srgbClr val="000000"/>
                        </a:buClr>
                        <a:buSzPts val="1600"/>
                        <a:buFont typeface="Arial"/>
                        <a:buNone/>
                      </a:pPr>
                      <a:r>
                        <a:rPr lang="en-US" sz="1800" u="none" strike="noStrike" cap="none">
                          <a:solidFill>
                            <a:schemeClr val="lt1"/>
                          </a:solidFill>
                          <a:latin typeface="Calibri"/>
                          <a:ea typeface="Calibri"/>
                          <a:cs typeface="Calibri"/>
                          <a:sym typeface="Calibri"/>
                        </a:rPr>
                        <a:t>Bidder</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en-US" sz="1800" u="none" strike="noStrike" cap="none">
                          <a:solidFill>
                            <a:schemeClr val="lt1"/>
                          </a:solidFill>
                          <a:latin typeface="Calibri"/>
                          <a:ea typeface="Calibri"/>
                          <a:cs typeface="Calibri"/>
                          <a:sym typeface="Calibri"/>
                        </a:rPr>
                        <a:t>MBE %</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en-US" sz="1800" u="none" strike="noStrike" cap="none">
                          <a:solidFill>
                            <a:schemeClr val="lt1"/>
                          </a:solidFill>
                          <a:latin typeface="Calibri"/>
                          <a:ea typeface="Calibri"/>
                          <a:cs typeface="Calibri"/>
                          <a:sym typeface="Calibri"/>
                        </a:rPr>
                        <a:t>Pts.</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en-US" sz="1800" u="none" strike="noStrike" cap="none">
                          <a:solidFill>
                            <a:schemeClr val="lt1"/>
                          </a:solidFill>
                          <a:latin typeface="Calibri"/>
                          <a:ea typeface="Calibri"/>
                          <a:cs typeface="Calibri"/>
                          <a:sym typeface="Calibri"/>
                        </a:rPr>
                        <a:t>WBE %</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en-US" sz="1800" u="none" strike="noStrike" cap="none">
                          <a:solidFill>
                            <a:schemeClr val="lt1"/>
                          </a:solidFill>
                          <a:latin typeface="Calibri"/>
                          <a:ea typeface="Calibri"/>
                          <a:cs typeface="Calibri"/>
                          <a:sym typeface="Calibri"/>
                        </a:rPr>
                        <a:t>Pts.</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en-US" sz="1800" u="none" strike="noStrike" cap="none">
                          <a:solidFill>
                            <a:schemeClr val="lt1"/>
                          </a:solidFill>
                          <a:latin typeface="Calibri"/>
                          <a:ea typeface="Calibri"/>
                          <a:cs typeface="Calibri"/>
                          <a:sym typeface="Calibri"/>
                        </a:rPr>
                        <a:t>IVOSB %</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en-US" sz="1800" u="none" strike="noStrike" cap="none">
                          <a:solidFill>
                            <a:schemeClr val="lt1"/>
                          </a:solidFill>
                          <a:latin typeface="Calibri"/>
                          <a:ea typeface="Calibri"/>
                          <a:cs typeface="Calibri"/>
                          <a:sym typeface="Calibri"/>
                        </a:rPr>
                        <a:t>Pts.</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600"/>
                        <a:buFont typeface="Arial"/>
                        <a:buNone/>
                      </a:pPr>
                      <a:r>
                        <a:rPr lang="en-US" sz="1800" u="none" strike="noStrike" cap="none">
                          <a:solidFill>
                            <a:schemeClr val="lt1"/>
                          </a:solidFill>
                          <a:latin typeface="Calibri"/>
                          <a:ea typeface="Calibri"/>
                          <a:cs typeface="Calibri"/>
                          <a:sym typeface="Calibri"/>
                        </a:rPr>
                        <a:t>Total Pts.</a:t>
                      </a:r>
                      <a:endParaRPr sz="1800" u="none" strike="noStrike" cap="none"/>
                    </a:p>
                  </a:txBody>
                  <a:tcPr marL="91450" marR="91450" marT="45725" marB="45725" anchor="ctr"/>
                </a:tc>
                <a:extLst>
                  <a:ext uri="{0D108BD9-81ED-4DB2-BD59-A6C34878D82A}">
                    <a16:rowId xmlns:a16="http://schemas.microsoft.com/office/drawing/2014/main" val="10000"/>
                  </a:ext>
                </a:extLst>
              </a:tr>
              <a:tr h="426625">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Bidder 1</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12.0%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5.0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10.0%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6.0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3.5%</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6.0</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17.00</a:t>
                      </a:r>
                      <a:endParaRPr sz="1800" b="0" i="0" u="none" strike="noStrike" cap="none">
                        <a:solidFill>
                          <a:schemeClr val="dk1"/>
                        </a:solidFill>
                        <a:latin typeface="Calibri"/>
                        <a:ea typeface="Calibri"/>
                        <a:cs typeface="Calibri"/>
                        <a:sym typeface="Calibri"/>
                      </a:endParaRPr>
                    </a:p>
                  </a:txBody>
                  <a:tcPr marL="9525" marR="9525" marT="9525" marB="0" anchor="ctr"/>
                </a:tc>
                <a:extLst>
                  <a:ext uri="{0D108BD9-81ED-4DB2-BD59-A6C34878D82A}">
                    <a16:rowId xmlns:a16="http://schemas.microsoft.com/office/drawing/2014/main" val="10001"/>
                  </a:ext>
                </a:extLst>
              </a:tr>
              <a:tr h="426625">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Bidder 2</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6.0%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3.75</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4.0%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2.5</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1.8%</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3.0</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9.25</a:t>
                      </a:r>
                      <a:endParaRPr sz="1800" b="0" i="0" u="none" strike="noStrike" cap="none">
                        <a:solidFill>
                          <a:schemeClr val="dk1"/>
                        </a:solidFill>
                        <a:latin typeface="Calibri"/>
                        <a:ea typeface="Calibri"/>
                        <a:cs typeface="Calibri"/>
                        <a:sym typeface="Calibri"/>
                      </a:endParaRPr>
                    </a:p>
                  </a:txBody>
                  <a:tcPr marL="9525" marR="9525" marT="9525" marB="0" anchor="ctr"/>
                </a:tc>
                <a:extLst>
                  <a:ext uri="{0D108BD9-81ED-4DB2-BD59-A6C34878D82A}">
                    <a16:rowId xmlns:a16="http://schemas.microsoft.com/office/drawing/2014/main" val="10002"/>
                  </a:ext>
                </a:extLst>
              </a:tr>
              <a:tr h="500675">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Bidder 3</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8.0%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5.0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8.0%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5.0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3.0%</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5.0</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15.00</a:t>
                      </a:r>
                      <a:endParaRPr sz="1800" b="0" i="0" u="none" strike="noStrike" cap="none">
                        <a:solidFill>
                          <a:schemeClr val="dk1"/>
                        </a:solidFill>
                        <a:latin typeface="Calibri"/>
                        <a:ea typeface="Calibri"/>
                        <a:cs typeface="Calibri"/>
                        <a:sym typeface="Calibri"/>
                      </a:endParaRPr>
                    </a:p>
                  </a:txBody>
                  <a:tcPr marL="9525" marR="9525" marT="9525" marB="0" anchor="ctr"/>
                </a:tc>
                <a:extLst>
                  <a:ext uri="{0D108BD9-81ED-4DB2-BD59-A6C34878D82A}">
                    <a16:rowId xmlns:a16="http://schemas.microsoft.com/office/drawing/2014/main" val="10003"/>
                  </a:ext>
                </a:extLst>
              </a:tr>
              <a:tr h="426625">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Bidder 4</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16.0%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6.0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0.2%</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0.0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0.6%</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1.0</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7.00</a:t>
                      </a:r>
                      <a:endParaRPr sz="1800" b="0" i="0" u="none" strike="noStrike" cap="none">
                        <a:solidFill>
                          <a:schemeClr val="dk1"/>
                        </a:solidFill>
                        <a:latin typeface="Calibri"/>
                        <a:ea typeface="Calibri"/>
                        <a:cs typeface="Calibri"/>
                        <a:sym typeface="Calibri"/>
                      </a:endParaRPr>
                    </a:p>
                  </a:txBody>
                  <a:tcPr marL="9525" marR="9525" marT="9525" marB="0" anchor="ctr"/>
                </a:tc>
                <a:extLst>
                  <a:ext uri="{0D108BD9-81ED-4DB2-BD59-A6C34878D82A}">
                    <a16:rowId xmlns:a16="http://schemas.microsoft.com/office/drawing/2014/main" val="10004"/>
                  </a:ext>
                </a:extLst>
              </a:tr>
              <a:tr h="426625">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Bidder 5</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0.0%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-1.0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0.0%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chemeClr val="dk1"/>
                          </a:solidFill>
                          <a:latin typeface="Calibri"/>
                          <a:ea typeface="Calibri"/>
                          <a:cs typeface="Calibri"/>
                          <a:sym typeface="Calibri"/>
                        </a:rPr>
                        <a:t>-1.0</a:t>
                      </a:r>
                      <a:endParaRPr sz="1800" u="none" strike="noStrike" cap="none"/>
                    </a:p>
                  </a:txBody>
                  <a:tcPr marL="91450" marR="91450" marT="45725" marB="45725"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0.0%</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-1.0</a:t>
                      </a:r>
                      <a:endParaRPr sz="1800" b="0" i="0" u="none" strike="noStrike" cap="none">
                        <a:solidFill>
                          <a:schemeClr val="dk1"/>
                        </a:solidFill>
                        <a:latin typeface="Calibri"/>
                        <a:ea typeface="Calibri"/>
                        <a:cs typeface="Calibri"/>
                        <a:sym typeface="Calibri"/>
                      </a:endParaRPr>
                    </a:p>
                  </a:txBody>
                  <a:tcPr marL="9525" marR="9525" marT="9525" marB="0" anchor="ct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b="0" u="none" strike="noStrike" cap="none">
                          <a:solidFill>
                            <a:schemeClr val="dk1"/>
                          </a:solidFill>
                          <a:latin typeface="Calibri"/>
                          <a:ea typeface="Calibri"/>
                          <a:cs typeface="Calibri"/>
                          <a:sym typeface="Calibri"/>
                        </a:rPr>
                        <a:t>-3.00</a:t>
                      </a:r>
                      <a:endParaRPr sz="1800" b="0" i="0" u="none" strike="noStrike" cap="none">
                        <a:solidFill>
                          <a:schemeClr val="dk1"/>
                        </a:solidFill>
                        <a:latin typeface="Calibri"/>
                        <a:ea typeface="Calibri"/>
                        <a:cs typeface="Calibri"/>
                        <a:sym typeface="Calibri"/>
                      </a:endParaRPr>
                    </a:p>
                  </a:txBody>
                  <a:tcPr marL="9525" marR="9525" marT="9525" marB="0" anchor="ctr"/>
                </a:tc>
                <a:extLst>
                  <a:ext uri="{0D108BD9-81ED-4DB2-BD59-A6C34878D82A}">
                    <a16:rowId xmlns:a16="http://schemas.microsoft.com/office/drawing/2014/main" val="10005"/>
                  </a:ext>
                </a:extLst>
              </a:tr>
            </a:tbl>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534"/>
        <p:cNvGrpSpPr/>
        <p:nvPr/>
      </p:nvGrpSpPr>
      <p:grpSpPr>
        <a:xfrm>
          <a:off x="0" y="0"/>
          <a:ext cx="0" cy="0"/>
          <a:chOff x="0" y="0"/>
          <a:chExt cx="0" cy="0"/>
        </a:xfrm>
      </p:grpSpPr>
      <p:sp>
        <p:nvSpPr>
          <p:cNvPr id="535" name="Google Shape;535;p33"/>
          <p:cNvSpPr txBox="1">
            <a:spLocks noGrp="1"/>
          </p:cNvSpPr>
          <p:nvPr>
            <p:ph type="body" idx="2"/>
          </p:nvPr>
        </p:nvSpPr>
        <p:spPr>
          <a:xfrm>
            <a:off x="1371612" y="1240500"/>
            <a:ext cx="4443900" cy="4377000"/>
          </a:xfrm>
          <a:prstGeom prst="rect">
            <a:avLst/>
          </a:prstGeom>
          <a:noFill/>
          <a:ln>
            <a:noFill/>
          </a:ln>
        </p:spPr>
        <p:txBody>
          <a:bodyPr spcFirstLastPara="1" wrap="square" lIns="91425" tIns="45700" rIns="91425" bIns="45700" anchor="t" anchorCtr="0">
            <a:noAutofit/>
          </a:bodyPr>
          <a:lstStyle/>
          <a:p>
            <a:pPr marL="0" lvl="0" indent="0" algn="l" rtl="0">
              <a:lnSpc>
                <a:spcPct val="94000"/>
              </a:lnSpc>
              <a:spcBef>
                <a:spcPts val="0"/>
              </a:spcBef>
              <a:spcAft>
                <a:spcPts val="0"/>
              </a:spcAft>
              <a:buClr>
                <a:srgbClr val="101D49"/>
              </a:buClr>
              <a:buSzPts val="2200"/>
              <a:buNone/>
            </a:pPr>
            <a:r>
              <a:rPr lang="en-US" b="1">
                <a:solidFill>
                  <a:srgbClr val="101D49"/>
                </a:solidFill>
              </a:rPr>
              <a:t>Pay Audit System</a:t>
            </a:r>
            <a:endParaRPr/>
          </a:p>
          <a:p>
            <a:pPr marL="384038" lvl="0" indent="-381815" algn="l" rtl="0">
              <a:lnSpc>
                <a:spcPct val="94000"/>
              </a:lnSpc>
              <a:spcBef>
                <a:spcPts val="1200"/>
              </a:spcBef>
              <a:spcAft>
                <a:spcPts val="0"/>
              </a:spcAft>
              <a:buClr>
                <a:srgbClr val="101D49"/>
              </a:buClr>
              <a:buSzPts val="2000"/>
              <a:buChar char="●"/>
            </a:pPr>
            <a:r>
              <a:rPr lang="en-US">
                <a:solidFill>
                  <a:srgbClr val="101D49"/>
                </a:solidFill>
              </a:rPr>
              <a:t>Tool utilized to monitor the state’s diversity spend for subcontractors.</a:t>
            </a:r>
            <a:endParaRPr/>
          </a:p>
          <a:p>
            <a:pPr marL="384038" lvl="0" indent="-381815" algn="l" rtl="0">
              <a:lnSpc>
                <a:spcPct val="94000"/>
              </a:lnSpc>
              <a:spcBef>
                <a:spcPts val="1200"/>
              </a:spcBef>
              <a:spcAft>
                <a:spcPts val="0"/>
              </a:spcAft>
              <a:buClr>
                <a:srgbClr val="101D49"/>
              </a:buClr>
              <a:buSzPts val="2000"/>
              <a:buChar char="●"/>
            </a:pPr>
            <a:r>
              <a:rPr lang="en-US">
                <a:solidFill>
                  <a:srgbClr val="101D49"/>
                </a:solidFill>
              </a:rPr>
              <a:t>Selected primes and subcontractors are required to report payments submitted or received through this web-based tool.</a:t>
            </a:r>
            <a:endParaRPr/>
          </a:p>
          <a:p>
            <a:pPr marL="384038" lvl="0" indent="-381815" algn="l" rtl="0">
              <a:lnSpc>
                <a:spcPct val="94000"/>
              </a:lnSpc>
              <a:spcBef>
                <a:spcPts val="1200"/>
              </a:spcBef>
              <a:spcAft>
                <a:spcPts val="0"/>
              </a:spcAft>
              <a:buClr>
                <a:srgbClr val="101D49"/>
              </a:buClr>
              <a:buSzPts val="2000"/>
              <a:buChar char="●"/>
            </a:pPr>
            <a:r>
              <a:rPr lang="en-US">
                <a:solidFill>
                  <a:srgbClr val="101D49"/>
                </a:solidFill>
              </a:rPr>
              <a:t>Based on contract terms payments should be reported monthly or quarterly.</a:t>
            </a:r>
            <a:endParaRPr/>
          </a:p>
          <a:p>
            <a:pPr marL="384038" lvl="0" indent="-381815" algn="l" rtl="0">
              <a:lnSpc>
                <a:spcPct val="94000"/>
              </a:lnSpc>
              <a:spcBef>
                <a:spcPts val="1200"/>
              </a:spcBef>
              <a:spcAft>
                <a:spcPts val="0"/>
              </a:spcAft>
              <a:buClr>
                <a:srgbClr val="101D49"/>
              </a:buClr>
              <a:buSzPts val="2000"/>
              <a:buChar char="●"/>
            </a:pPr>
            <a:r>
              <a:rPr lang="en-US" b="1">
                <a:solidFill>
                  <a:srgbClr val="101D49"/>
                </a:solidFill>
              </a:rPr>
              <a:t>Questions? </a:t>
            </a:r>
            <a:r>
              <a:rPr lang="en-US">
                <a:solidFill>
                  <a:srgbClr val="101D49"/>
                </a:solidFill>
              </a:rPr>
              <a:t>Contact Division of Supplier Diversity.</a:t>
            </a:r>
            <a:endParaRPr/>
          </a:p>
          <a:p>
            <a:pPr marL="914377" lvl="1" indent="-381815" algn="l" rtl="0">
              <a:lnSpc>
                <a:spcPct val="94000"/>
              </a:lnSpc>
              <a:spcBef>
                <a:spcPts val="700"/>
              </a:spcBef>
              <a:spcAft>
                <a:spcPts val="0"/>
              </a:spcAft>
              <a:buClr>
                <a:srgbClr val="4C7C99"/>
              </a:buClr>
              <a:buSzPts val="2000"/>
              <a:buChar char="○"/>
            </a:pPr>
            <a:r>
              <a:rPr lang="en-US" i="0" u="sng">
                <a:solidFill>
                  <a:srgbClr val="4C7C99"/>
                </a:solidFill>
                <a:hlinkClick r:id="rId3">
                  <a:extLst>
                    <a:ext uri="{A12FA001-AC4F-418D-AE19-62706E023703}">
                      <ahyp:hlinkClr xmlns:ahyp="http://schemas.microsoft.com/office/drawing/2018/hyperlinkcolor" val="tx"/>
                    </a:ext>
                  </a:extLst>
                </a:hlinkClick>
              </a:rPr>
              <a:t>mwbecompliance@idoa.in.gov</a:t>
            </a:r>
            <a:r>
              <a:rPr lang="en-US" i="0">
                <a:solidFill>
                  <a:srgbClr val="4C7C99"/>
                </a:solidFill>
              </a:rPr>
              <a:t> </a:t>
            </a:r>
            <a:endParaRPr/>
          </a:p>
          <a:p>
            <a:pPr marL="914377" lvl="1" indent="-381815" algn="l" rtl="0">
              <a:lnSpc>
                <a:spcPct val="94000"/>
              </a:lnSpc>
              <a:spcBef>
                <a:spcPts val="700"/>
              </a:spcBef>
              <a:spcAft>
                <a:spcPts val="0"/>
              </a:spcAft>
              <a:buClr>
                <a:srgbClr val="4C7C99"/>
              </a:buClr>
              <a:buSzPts val="2000"/>
              <a:buChar char="○"/>
            </a:pPr>
            <a:r>
              <a:rPr lang="en-US" i="0" u="sng">
                <a:solidFill>
                  <a:srgbClr val="4C7C99"/>
                </a:solidFill>
                <a:hlinkClick r:id="rId4">
                  <a:extLst>
                    <a:ext uri="{A12FA001-AC4F-418D-AE19-62706E023703}">
                      <ahyp:hlinkClr xmlns:ahyp="http://schemas.microsoft.com/office/drawing/2018/hyperlinkcolor" val="tx"/>
                    </a:ext>
                  </a:extLst>
                </a:hlinkClick>
              </a:rPr>
              <a:t>www.in.gov/idoa/mwbe/payaudit.htm</a:t>
            </a:r>
            <a:r>
              <a:rPr lang="en-US" i="0">
                <a:solidFill>
                  <a:srgbClr val="4C7C99"/>
                </a:solidFill>
              </a:rPr>
              <a:t> </a:t>
            </a:r>
            <a:endParaRPr/>
          </a:p>
          <a:p>
            <a:pPr marL="384038" lvl="0" indent="-266563" algn="l" rtl="0">
              <a:lnSpc>
                <a:spcPct val="94000"/>
              </a:lnSpc>
              <a:spcBef>
                <a:spcPts val="1200"/>
              </a:spcBef>
              <a:spcAft>
                <a:spcPts val="0"/>
              </a:spcAft>
              <a:buClr>
                <a:schemeClr val="dk2"/>
              </a:buClr>
              <a:buSzPts val="2000"/>
              <a:buNone/>
            </a:pPr>
            <a:endParaRPr>
              <a:solidFill>
                <a:schemeClr val="dk1"/>
              </a:solidFill>
            </a:endParaRPr>
          </a:p>
        </p:txBody>
      </p:sp>
      <p:sp>
        <p:nvSpPr>
          <p:cNvPr id="536" name="Google Shape;536;p33"/>
          <p:cNvSpPr txBox="1">
            <a:spLocks noGrp="1"/>
          </p:cNvSpPr>
          <p:nvPr>
            <p:ph type="title"/>
          </p:nvPr>
        </p:nvSpPr>
        <p:spPr>
          <a:xfrm>
            <a:off x="1371600" y="767266"/>
            <a:ext cx="9601200" cy="8292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3000"/>
              <a:t>Subcontractor Compliance</a:t>
            </a:r>
            <a:endParaRPr sz="3000"/>
          </a:p>
        </p:txBody>
      </p:sp>
      <p:grpSp>
        <p:nvGrpSpPr>
          <p:cNvPr id="537" name="Google Shape;537;p33"/>
          <p:cNvGrpSpPr/>
          <p:nvPr/>
        </p:nvGrpSpPr>
        <p:grpSpPr>
          <a:xfrm>
            <a:off x="6566029" y="2105529"/>
            <a:ext cx="4178424" cy="3626809"/>
            <a:chOff x="968121" y="965163"/>
            <a:chExt cx="6569665" cy="4687710"/>
          </a:xfrm>
        </p:grpSpPr>
        <p:pic>
          <p:nvPicPr>
            <p:cNvPr id="538" name="Google Shape;538;p33" descr="C:\Users\Fable\AppData\Local\Microsoft\Windows\Temporary Internet Files\Content.IE5\X5T015VL\MC900431505[1].png"/>
            <p:cNvPicPr preferRelativeResize="0"/>
            <p:nvPr/>
          </p:nvPicPr>
          <p:blipFill rotWithShape="1">
            <a:blip r:embed="rId5">
              <a:alphaModFix/>
            </a:blip>
            <a:srcRect/>
            <a:stretch/>
          </p:blipFill>
          <p:spPr>
            <a:xfrm>
              <a:off x="6466895" y="2068628"/>
              <a:ext cx="1031240" cy="1031239"/>
            </a:xfrm>
            <a:prstGeom prst="rect">
              <a:avLst/>
            </a:prstGeom>
            <a:noFill/>
            <a:ln>
              <a:noFill/>
            </a:ln>
          </p:spPr>
        </p:pic>
        <p:sp>
          <p:nvSpPr>
            <p:cNvPr id="539" name="Google Shape;539;p33"/>
            <p:cNvSpPr txBox="1"/>
            <p:nvPr/>
          </p:nvSpPr>
          <p:spPr>
            <a:xfrm>
              <a:off x="6337636" y="3230032"/>
              <a:ext cx="1200150" cy="958321"/>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Arial"/>
                  <a:ea typeface="Arial"/>
                  <a:cs typeface="Arial"/>
                  <a:sym typeface="Arial"/>
                </a:rPr>
                <a:t>Pay Audit System</a:t>
              </a:r>
              <a:endParaRPr sz="1400" b="0" i="0" u="none" strike="noStrike" cap="none">
                <a:solidFill>
                  <a:srgbClr val="000000"/>
                </a:solidFill>
                <a:latin typeface="Arial"/>
                <a:ea typeface="Arial"/>
                <a:cs typeface="Arial"/>
                <a:sym typeface="Arial"/>
              </a:endParaRPr>
            </a:p>
          </p:txBody>
        </p:sp>
        <p:pic>
          <p:nvPicPr>
            <p:cNvPr id="540" name="Google Shape;540;p33" descr="C:\Users\Fable\AppData\Local\Microsoft\Windows\Temporary Internet Files\Content.IE5\8ORMKK27\MC900433941[1].png"/>
            <p:cNvPicPr preferRelativeResize="0"/>
            <p:nvPr/>
          </p:nvPicPr>
          <p:blipFill rotWithShape="1">
            <a:blip r:embed="rId6">
              <a:alphaModFix/>
            </a:blip>
            <a:srcRect/>
            <a:stretch/>
          </p:blipFill>
          <p:spPr>
            <a:xfrm>
              <a:off x="1583634" y="965163"/>
              <a:ext cx="1432667" cy="1432667"/>
            </a:xfrm>
            <a:prstGeom prst="rect">
              <a:avLst/>
            </a:prstGeom>
            <a:noFill/>
            <a:ln>
              <a:noFill/>
            </a:ln>
          </p:spPr>
        </p:pic>
        <p:sp>
          <p:nvSpPr>
            <p:cNvPr id="541" name="Google Shape;541;p33"/>
            <p:cNvSpPr txBox="1"/>
            <p:nvPr/>
          </p:nvSpPr>
          <p:spPr>
            <a:xfrm>
              <a:off x="1822743" y="2332230"/>
              <a:ext cx="1198562" cy="41070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Arial"/>
                  <a:ea typeface="Arial"/>
                  <a:cs typeface="Arial"/>
                  <a:sym typeface="Arial"/>
                </a:rPr>
                <a:t>Prime</a:t>
              </a:r>
              <a:endParaRPr sz="1400" b="0" i="0" u="none" strike="noStrike" cap="none">
                <a:solidFill>
                  <a:srgbClr val="000000"/>
                </a:solidFill>
                <a:latin typeface="Arial"/>
                <a:ea typeface="Arial"/>
                <a:cs typeface="Arial"/>
                <a:sym typeface="Arial"/>
              </a:endParaRPr>
            </a:p>
          </p:txBody>
        </p:sp>
        <p:sp>
          <p:nvSpPr>
            <p:cNvPr id="542" name="Google Shape;542;p33"/>
            <p:cNvSpPr txBox="1"/>
            <p:nvPr/>
          </p:nvSpPr>
          <p:spPr>
            <a:xfrm>
              <a:off x="1323281" y="5242164"/>
              <a:ext cx="2204158" cy="410709"/>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1200"/>
                <a:buFont typeface="Arial"/>
                <a:buNone/>
              </a:pPr>
              <a:r>
                <a:rPr lang="en-US" sz="1200" b="1" i="0" u="none" strike="noStrike" cap="none">
                  <a:solidFill>
                    <a:srgbClr val="000000"/>
                  </a:solidFill>
                  <a:latin typeface="Arial"/>
                  <a:ea typeface="Arial"/>
                  <a:cs typeface="Arial"/>
                  <a:sym typeface="Arial"/>
                </a:rPr>
                <a:t>Subcontractor</a:t>
              </a:r>
              <a:endParaRPr sz="1400" b="0" i="0" u="none" strike="noStrike" cap="none">
                <a:solidFill>
                  <a:srgbClr val="000000"/>
                </a:solidFill>
                <a:latin typeface="Arial"/>
                <a:ea typeface="Arial"/>
                <a:cs typeface="Arial"/>
                <a:sym typeface="Arial"/>
              </a:endParaRPr>
            </a:p>
          </p:txBody>
        </p:sp>
        <p:pic>
          <p:nvPicPr>
            <p:cNvPr id="543" name="Google Shape;543;p33" descr="C:\Users\Fable\AppData\Local\Microsoft\Windows\Temporary Internet Files\Content.IE5\X5T015VL\MC900433942[1].png"/>
            <p:cNvPicPr preferRelativeResize="0"/>
            <p:nvPr/>
          </p:nvPicPr>
          <p:blipFill rotWithShape="1">
            <a:blip r:embed="rId7">
              <a:alphaModFix/>
            </a:blip>
            <a:srcRect/>
            <a:stretch/>
          </p:blipFill>
          <p:spPr>
            <a:xfrm>
              <a:off x="1621631" y="3624756"/>
              <a:ext cx="1426369" cy="1426369"/>
            </a:xfrm>
            <a:prstGeom prst="rect">
              <a:avLst/>
            </a:prstGeom>
            <a:noFill/>
            <a:ln>
              <a:noFill/>
            </a:ln>
          </p:spPr>
        </p:pic>
        <p:sp>
          <p:nvSpPr>
            <p:cNvPr id="544" name="Google Shape;544;p33"/>
            <p:cNvSpPr txBox="1"/>
            <p:nvPr/>
          </p:nvSpPr>
          <p:spPr>
            <a:xfrm rot="320525">
              <a:off x="3290798" y="2333304"/>
              <a:ext cx="3099636" cy="61606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1" u="none" strike="noStrike" cap="none">
                  <a:solidFill>
                    <a:srgbClr val="000000"/>
                  </a:solidFill>
                  <a:latin typeface="Arial"/>
                  <a:ea typeface="Arial"/>
                  <a:cs typeface="Arial"/>
                  <a:sym typeface="Arial"/>
                </a:rPr>
                <a:t>Submit subcontractor </a:t>
              </a:r>
              <a:r>
                <a:rPr lang="en-US" sz="1050" b="1" i="1" u="none" strike="noStrike" cap="none">
                  <a:solidFill>
                    <a:srgbClr val="FF0000"/>
                  </a:solidFill>
                  <a:latin typeface="Arial"/>
                  <a:ea typeface="Arial"/>
                  <a:cs typeface="Arial"/>
                  <a:sym typeface="Arial"/>
                </a:rPr>
                <a:t>actual paid</a:t>
              </a:r>
              <a:r>
                <a:rPr lang="en-US" sz="1050" b="0" i="1" u="none" strike="noStrike" cap="none">
                  <a:solidFill>
                    <a:srgbClr val="000000"/>
                  </a:solidFill>
                  <a:latin typeface="Arial"/>
                  <a:ea typeface="Arial"/>
                  <a:cs typeface="Arial"/>
                  <a:sym typeface="Arial"/>
                </a:rPr>
                <a:t> invoice amounts</a:t>
              </a:r>
              <a:endParaRPr sz="1050" b="0" i="1" u="none" strike="noStrike" cap="none" baseline="30000">
                <a:solidFill>
                  <a:srgbClr val="000000"/>
                </a:solidFill>
                <a:latin typeface="Arial"/>
                <a:ea typeface="Arial"/>
                <a:cs typeface="Arial"/>
                <a:sym typeface="Arial"/>
              </a:endParaRPr>
            </a:p>
          </p:txBody>
        </p:sp>
        <p:sp>
          <p:nvSpPr>
            <p:cNvPr id="545" name="Google Shape;545;p33"/>
            <p:cNvSpPr txBox="1"/>
            <p:nvPr/>
          </p:nvSpPr>
          <p:spPr>
            <a:xfrm rot="-594912">
              <a:off x="3589051" y="3708757"/>
              <a:ext cx="3132137" cy="61606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1" u="none" strike="noStrike" cap="none">
                  <a:solidFill>
                    <a:srgbClr val="000000"/>
                  </a:solidFill>
                  <a:latin typeface="Arial"/>
                  <a:ea typeface="Arial"/>
                  <a:cs typeface="Arial"/>
                  <a:sym typeface="Arial"/>
                </a:rPr>
                <a:t>Submit actual payments </a:t>
              </a:r>
              <a:r>
                <a:rPr lang="en-US" sz="1050" b="1" i="1" u="none" strike="noStrike" cap="none">
                  <a:solidFill>
                    <a:srgbClr val="FF0000"/>
                  </a:solidFill>
                  <a:latin typeface="Arial"/>
                  <a:ea typeface="Arial"/>
                  <a:cs typeface="Arial"/>
                  <a:sym typeface="Arial"/>
                </a:rPr>
                <a:t>received</a:t>
              </a:r>
              <a:endParaRPr sz="1050" b="1" i="1" u="none" strike="noStrike" cap="none" baseline="30000">
                <a:solidFill>
                  <a:srgbClr val="FF0000"/>
                </a:solidFill>
                <a:latin typeface="Arial"/>
                <a:ea typeface="Arial"/>
                <a:cs typeface="Arial"/>
                <a:sym typeface="Arial"/>
              </a:endParaRPr>
            </a:p>
          </p:txBody>
        </p:sp>
        <p:sp>
          <p:nvSpPr>
            <p:cNvPr id="546" name="Google Shape;546;p33"/>
            <p:cNvSpPr txBox="1"/>
            <p:nvPr/>
          </p:nvSpPr>
          <p:spPr>
            <a:xfrm>
              <a:off x="968121" y="2904490"/>
              <a:ext cx="1231027" cy="35937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75"/>
                <a:buFont typeface="Arial"/>
                <a:buNone/>
              </a:pPr>
              <a:r>
                <a:rPr lang="en-US" sz="975" b="1" i="0" u="none" strike="noStrike" cap="none">
                  <a:solidFill>
                    <a:srgbClr val="000000"/>
                  </a:solidFill>
                  <a:latin typeface="Arial"/>
                  <a:ea typeface="Arial"/>
                  <a:cs typeface="Arial"/>
                  <a:sym typeface="Arial"/>
                </a:rPr>
                <a:t>Payment</a:t>
              </a:r>
              <a:endParaRPr sz="1400" b="0" i="0" u="none" strike="noStrike" cap="none">
                <a:solidFill>
                  <a:srgbClr val="000000"/>
                </a:solidFill>
                <a:latin typeface="Arial"/>
                <a:ea typeface="Arial"/>
                <a:cs typeface="Arial"/>
                <a:sym typeface="Arial"/>
              </a:endParaRPr>
            </a:p>
          </p:txBody>
        </p:sp>
      </p:grpSp>
      <p:cxnSp>
        <p:nvCxnSpPr>
          <p:cNvPr id="547" name="Google Shape;547;p33"/>
          <p:cNvCxnSpPr/>
          <p:nvPr/>
        </p:nvCxnSpPr>
        <p:spPr>
          <a:xfrm rot="10800000" flipH="1">
            <a:off x="8206828" y="4060254"/>
            <a:ext cx="1574846" cy="295178"/>
          </a:xfrm>
          <a:prstGeom prst="straightConnector1">
            <a:avLst/>
          </a:prstGeom>
          <a:noFill/>
          <a:ln w="41275" cap="flat" cmpd="sng">
            <a:solidFill>
              <a:srgbClr val="002060"/>
            </a:solidFill>
            <a:prstDash val="solid"/>
            <a:round/>
            <a:headEnd type="none" w="sm" len="sm"/>
            <a:tailEnd type="triangle" w="med" len="med"/>
          </a:ln>
        </p:spPr>
      </p:cxnSp>
      <p:cxnSp>
        <p:nvCxnSpPr>
          <p:cNvPr id="548" name="Google Shape;548;p33"/>
          <p:cNvCxnSpPr/>
          <p:nvPr/>
        </p:nvCxnSpPr>
        <p:spPr>
          <a:xfrm>
            <a:off x="8193801" y="2959263"/>
            <a:ext cx="1587873" cy="203945"/>
          </a:xfrm>
          <a:prstGeom prst="straightConnector1">
            <a:avLst/>
          </a:prstGeom>
          <a:noFill/>
          <a:ln w="41275" cap="flat" cmpd="sng">
            <a:solidFill>
              <a:srgbClr val="002060"/>
            </a:solidFill>
            <a:prstDash val="solid"/>
            <a:round/>
            <a:headEnd type="none" w="sm" len="sm"/>
            <a:tailEnd type="triangle" w="med" len="med"/>
          </a:ln>
        </p:spPr>
      </p:cxnSp>
      <p:cxnSp>
        <p:nvCxnSpPr>
          <p:cNvPr id="549" name="Google Shape;549;p33"/>
          <p:cNvCxnSpPr>
            <a:stCxn id="541" idx="2"/>
          </p:cNvCxnSpPr>
          <p:nvPr/>
        </p:nvCxnSpPr>
        <p:spPr>
          <a:xfrm>
            <a:off x="7490737" y="3480967"/>
            <a:ext cx="57600" cy="747600"/>
          </a:xfrm>
          <a:prstGeom prst="straightConnector1">
            <a:avLst/>
          </a:prstGeom>
          <a:noFill/>
          <a:ln w="41275" cap="flat" cmpd="sng">
            <a:solidFill>
              <a:srgbClr val="002060"/>
            </a:solidFill>
            <a:prstDash val="solid"/>
            <a:round/>
            <a:headEnd type="none" w="sm" len="sm"/>
            <a:tailEnd type="triangle" w="med" len="med"/>
          </a:ln>
        </p:spPr>
      </p:cxn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554"/>
        <p:cNvGrpSpPr/>
        <p:nvPr/>
      </p:nvGrpSpPr>
      <p:grpSpPr>
        <a:xfrm>
          <a:off x="0" y="0"/>
          <a:ext cx="0" cy="0"/>
          <a:chOff x="0" y="0"/>
          <a:chExt cx="0" cy="0"/>
        </a:xfrm>
      </p:grpSpPr>
      <p:sp>
        <p:nvSpPr>
          <p:cNvPr id="557" name="Google Shape;557;g33420cfc464_1_59"/>
          <p:cNvSpPr txBox="1">
            <a:spLocks noGrp="1"/>
          </p:cNvSpPr>
          <p:nvPr>
            <p:ph type="body" idx="1"/>
          </p:nvPr>
        </p:nvSpPr>
        <p:spPr>
          <a:xfrm>
            <a:off x="1315940" y="1816078"/>
            <a:ext cx="4443984" cy="823912"/>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3000"/>
              <a:buNone/>
            </a:pPr>
            <a:r>
              <a:rPr lang="en-US" sz="2500" i="1" dirty="0"/>
              <a:t>Optional Submission Forms/Documents</a:t>
            </a:r>
            <a:endParaRPr sz="2500" i="1" dirty="0"/>
          </a:p>
          <a:p>
            <a:pPr marL="0" lvl="0" indent="0" algn="l" rtl="0">
              <a:lnSpc>
                <a:spcPct val="100000"/>
              </a:lnSpc>
              <a:spcBef>
                <a:spcPts val="0"/>
              </a:spcBef>
              <a:spcAft>
                <a:spcPts val="0"/>
              </a:spcAft>
              <a:buSzPts val="3000"/>
              <a:buNone/>
            </a:pPr>
            <a:r>
              <a:rPr lang="en-US" sz="2500" i="1" dirty="0"/>
              <a:t>Required Submission Forms/Documents</a:t>
            </a:r>
            <a:endParaRPr sz="2500" i="1" dirty="0"/>
          </a:p>
          <a:p>
            <a:pPr marL="0" lvl="0" indent="0" algn="l" rtl="0">
              <a:lnSpc>
                <a:spcPct val="100000"/>
              </a:lnSpc>
              <a:spcBef>
                <a:spcPts val="0"/>
              </a:spcBef>
              <a:spcAft>
                <a:spcPts val="0"/>
              </a:spcAft>
              <a:buSzPts val="3000"/>
              <a:buNone/>
            </a:pPr>
            <a:r>
              <a:rPr lang="en-US" sz="2500" i="1" dirty="0"/>
              <a:t>Submission Requirements</a:t>
            </a:r>
            <a:endParaRPr sz="2500" i="1" dirty="0"/>
          </a:p>
          <a:p>
            <a:pPr marL="0" lvl="0" indent="0" algn="l" rtl="0">
              <a:lnSpc>
                <a:spcPct val="100000"/>
              </a:lnSpc>
              <a:spcBef>
                <a:spcPts val="0"/>
              </a:spcBef>
              <a:spcAft>
                <a:spcPts val="0"/>
              </a:spcAft>
              <a:buSzPts val="3000"/>
              <a:buNone/>
            </a:pPr>
            <a:r>
              <a:rPr lang="en-US" sz="2500" i="1" dirty="0"/>
              <a:t>Additional Information</a:t>
            </a:r>
            <a:endParaRPr sz="2500" i="1" dirty="0"/>
          </a:p>
          <a:p>
            <a:pPr marL="0" lvl="0" indent="0" algn="l" rtl="0">
              <a:lnSpc>
                <a:spcPct val="100000"/>
              </a:lnSpc>
              <a:spcBef>
                <a:spcPts val="0"/>
              </a:spcBef>
              <a:spcAft>
                <a:spcPts val="0"/>
              </a:spcAft>
              <a:buSzPts val="3000"/>
              <a:buNone/>
            </a:pPr>
            <a:endParaRPr sz="2000" i="1" dirty="0"/>
          </a:p>
          <a:p>
            <a:pPr marL="0" lvl="0" indent="0" algn="l" rtl="0">
              <a:lnSpc>
                <a:spcPct val="100000"/>
              </a:lnSpc>
              <a:spcBef>
                <a:spcPts val="0"/>
              </a:spcBef>
              <a:spcAft>
                <a:spcPts val="0"/>
              </a:spcAft>
              <a:buSzPts val="3000"/>
              <a:buNone/>
            </a:pPr>
            <a:endParaRPr sz="2000" i="1" dirty="0"/>
          </a:p>
        </p:txBody>
      </p:sp>
      <p:sp>
        <p:nvSpPr>
          <p:cNvPr id="555" name="Google Shape;555;g33420cfc464_1_59"/>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ctr" rtl="0">
              <a:lnSpc>
                <a:spcPct val="89000"/>
              </a:lnSpc>
              <a:spcBef>
                <a:spcPts val="0"/>
              </a:spcBef>
              <a:spcAft>
                <a:spcPts val="0"/>
              </a:spcAft>
              <a:buSzPts val="4400"/>
              <a:buNone/>
            </a:pPr>
            <a:r>
              <a:rPr lang="en-US" sz="4000" dirty="0"/>
              <a:t>Submission Requirements</a:t>
            </a:r>
            <a:endParaRPr sz="4000" dirty="0"/>
          </a:p>
          <a:p>
            <a:pPr marL="0" lvl="0" indent="0" algn="l" rtl="0">
              <a:lnSpc>
                <a:spcPct val="89000"/>
              </a:lnSpc>
              <a:spcBef>
                <a:spcPts val="0"/>
              </a:spcBef>
              <a:spcAft>
                <a:spcPts val="0"/>
              </a:spcAft>
              <a:buSzPts val="4400"/>
              <a:buNone/>
            </a:pPr>
            <a:endParaRPr sz="40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sp>
        <p:nvSpPr>
          <p:cNvPr id="562" name="Google Shape;562;p34"/>
          <p:cNvSpPr txBox="1">
            <a:spLocks noGrp="1"/>
          </p:cNvSpPr>
          <p:nvPr>
            <p:ph type="title"/>
          </p:nvPr>
        </p:nvSpPr>
        <p:spPr>
          <a:xfrm>
            <a:off x="1371599" y="772184"/>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Optional Submission Forms/Documents </a:t>
            </a:r>
            <a:endParaRPr sz="4000"/>
          </a:p>
        </p:txBody>
      </p:sp>
      <p:sp>
        <p:nvSpPr>
          <p:cNvPr id="563" name="Google Shape;563;p34"/>
          <p:cNvSpPr txBox="1">
            <a:spLocks noGrp="1"/>
          </p:cNvSpPr>
          <p:nvPr>
            <p:ph type="body" idx="1"/>
          </p:nvPr>
        </p:nvSpPr>
        <p:spPr>
          <a:xfrm>
            <a:off x="1600200" y="4176425"/>
            <a:ext cx="7905000" cy="829200"/>
          </a:xfrm>
          <a:prstGeom prst="rect">
            <a:avLst/>
          </a:prstGeom>
          <a:noFill/>
          <a:ln>
            <a:noFill/>
          </a:ln>
        </p:spPr>
        <p:txBody>
          <a:bodyPr spcFirstLastPara="1" wrap="square" lIns="91425" tIns="45700" rIns="91425" bIns="45700" anchor="t" anchorCtr="0">
            <a:normAutofit/>
          </a:bodyPr>
          <a:lstStyle/>
          <a:p>
            <a:pPr marL="0" lvl="0" indent="0" algn="l" rtl="0">
              <a:lnSpc>
                <a:spcPct val="94000"/>
              </a:lnSpc>
              <a:spcBef>
                <a:spcPts val="0"/>
              </a:spcBef>
              <a:spcAft>
                <a:spcPts val="0"/>
              </a:spcAft>
              <a:buClr>
                <a:srgbClr val="FF0000"/>
              </a:buClr>
              <a:buSzPts val="1900"/>
              <a:buNone/>
            </a:pPr>
            <a:r>
              <a:rPr lang="en-US" b="1">
                <a:solidFill>
                  <a:srgbClr val="FF0000"/>
                </a:solidFill>
              </a:rPr>
              <a:t>Submission of these documents is optional and does not impact your ability to submit a proposal.</a:t>
            </a:r>
            <a:endParaRPr/>
          </a:p>
        </p:txBody>
      </p:sp>
      <p:graphicFrame>
        <p:nvGraphicFramePr>
          <p:cNvPr id="564" name="Google Shape;564;p34"/>
          <p:cNvGraphicFramePr/>
          <p:nvPr>
            <p:extLst>
              <p:ext uri="{D42A27DB-BD31-4B8C-83A1-F6EECF244321}">
                <p14:modId xmlns:p14="http://schemas.microsoft.com/office/powerpoint/2010/main" val="2636270951"/>
              </p:ext>
            </p:extLst>
          </p:nvPr>
        </p:nvGraphicFramePr>
        <p:xfrm>
          <a:off x="1600199" y="2791370"/>
          <a:ext cx="9144000" cy="1295748"/>
        </p:xfrm>
        <a:graphic>
          <a:graphicData uri="http://schemas.openxmlformats.org/drawingml/2006/table">
            <a:tbl>
              <a:tblPr>
                <a:noFill/>
                <a:tableStyleId>{380B69A9-5F19-4EA2-A7CD-B447E08AABE4}</a:tableStyleId>
              </a:tblPr>
              <a:tblGrid>
                <a:gridCol w="1679125">
                  <a:extLst>
                    <a:ext uri="{9D8B030D-6E8A-4147-A177-3AD203B41FA5}">
                      <a16:colId xmlns:a16="http://schemas.microsoft.com/office/drawing/2014/main" val="20000"/>
                    </a:ext>
                  </a:extLst>
                </a:gridCol>
                <a:gridCol w="7464875">
                  <a:extLst>
                    <a:ext uri="{9D8B030D-6E8A-4147-A177-3AD203B41FA5}">
                      <a16:colId xmlns:a16="http://schemas.microsoft.com/office/drawing/2014/main" val="20001"/>
                    </a:ext>
                  </a:extLst>
                </a:gridCol>
              </a:tblGrid>
              <a:tr h="242050">
                <a:tc>
                  <a:txBody>
                    <a:bodyPr/>
                    <a:lstStyle/>
                    <a:p>
                      <a:pPr marL="0" marR="0" lvl="0" indent="0" algn="ctr" rtl="0">
                        <a:lnSpc>
                          <a:spcPct val="89000"/>
                        </a:lnSpc>
                        <a:spcBef>
                          <a:spcPts val="0"/>
                        </a:spcBef>
                        <a:spcAft>
                          <a:spcPts val="0"/>
                        </a:spcAft>
                        <a:buClr>
                          <a:srgbClr val="101D49"/>
                        </a:buClr>
                        <a:buSzPts val="1600"/>
                        <a:buFont typeface="Calibri"/>
                        <a:buNone/>
                      </a:pPr>
                      <a:r>
                        <a:rPr lang="en-US" sz="1800" b="1" u="none" strike="noStrike" cap="none">
                          <a:solidFill>
                            <a:schemeClr val="bg1"/>
                          </a:solidFill>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0"/>
                            </a:ext>
                          </a:extLst>
                        </a:rPr>
                        <a:t>Due </a:t>
                      </a:r>
                      <a:r>
                        <a:rPr lang="en-US" sz="1800" b="1" u="none" strike="noStrike" cap="none">
                          <a:solidFill>
                            <a:schemeClr val="bg1"/>
                          </a:solidFill>
                          <a:latin typeface="Calibri"/>
                          <a:ea typeface="Calibri"/>
                          <a:cs typeface="Calibri"/>
                          <a:sym typeface="Calibri"/>
                        </a:rPr>
                        <a:t>Date</a:t>
                      </a:r>
                      <a:endParaRPr sz="1800" u="none" strike="noStrike" cap="none">
                        <a:solidFill>
                          <a:schemeClr val="bg1"/>
                        </a:solidFill>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101D49"/>
                    </a:solidFill>
                  </a:tcPr>
                </a:tc>
                <a:tc>
                  <a:txBody>
                    <a:bodyPr/>
                    <a:lstStyle/>
                    <a:p>
                      <a:pPr marL="0" marR="0" lvl="0" indent="0" algn="ctr" rtl="0">
                        <a:lnSpc>
                          <a:spcPct val="89000"/>
                        </a:lnSpc>
                        <a:spcBef>
                          <a:spcPts val="0"/>
                        </a:spcBef>
                        <a:spcAft>
                          <a:spcPts val="0"/>
                        </a:spcAft>
                        <a:buClr>
                          <a:srgbClr val="101D49"/>
                        </a:buClr>
                        <a:buSzPts val="1600"/>
                        <a:buFont typeface="Calibri"/>
                        <a:buNone/>
                      </a:pPr>
                      <a:r>
                        <a:rPr lang="en-US" sz="1800" b="1" u="none" strike="noStrike" cap="none">
                          <a:solidFill>
                            <a:schemeClr val="bg1"/>
                          </a:solidFill>
                          <a:latin typeface="Calibri"/>
                          <a:ea typeface="Calibri"/>
                          <a:cs typeface="Calibri"/>
                          <a:sym typeface="Calibri"/>
                        </a:rPr>
                        <a:t>Document/Form</a:t>
                      </a:r>
                      <a:endParaRPr sz="1800" u="none" strike="noStrike" cap="none">
                        <a:solidFill>
                          <a:schemeClr val="bg1"/>
                        </a:solidFill>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101D49"/>
                    </a:solidFill>
                  </a:tcPr>
                </a:tc>
                <a:extLst>
                  <a:ext uri="{0D108BD9-81ED-4DB2-BD59-A6C34878D82A}">
                    <a16:rowId xmlns:a16="http://schemas.microsoft.com/office/drawing/2014/main" val="10000"/>
                  </a:ext>
                </a:extLst>
              </a:tr>
              <a:tr h="320050">
                <a:tc>
                  <a:txBody>
                    <a:bodyPr/>
                    <a:lstStyle/>
                    <a:p>
                      <a:pPr marL="0" marR="0" lvl="0" indent="0" algn="ctr" rtl="0">
                        <a:lnSpc>
                          <a:spcPct val="100000"/>
                        </a:lnSpc>
                        <a:spcBef>
                          <a:spcPts val="0"/>
                        </a:spcBef>
                        <a:spcAft>
                          <a:spcPts val="0"/>
                        </a:spcAft>
                        <a:buClr>
                          <a:srgbClr val="000000"/>
                        </a:buClr>
                        <a:buSzPts val="1600"/>
                        <a:buFont typeface="Arial"/>
                        <a:buNone/>
                      </a:pPr>
                      <a:r>
                        <a:rPr lang="en-US" sz="1800" u="none" strike="noStrike" cap="none">
                          <a:solidFill>
                            <a:srgbClr val="101D49"/>
                          </a:solidFill>
                          <a:latin typeface="Calibri"/>
                          <a:ea typeface="Calibri"/>
                          <a:cs typeface="Calibri"/>
                          <a:sym typeface="Calibri"/>
                        </a:rPr>
                        <a:t>6/3</a:t>
                      </a:r>
                      <a:r>
                        <a:rPr lang="en-US" sz="1800" i="0" u="none" strike="noStrike" cap="none">
                          <a:solidFill>
                            <a:srgbClr val="101D49"/>
                          </a:solidFill>
                          <a:latin typeface="Calibri"/>
                          <a:ea typeface="Calibri"/>
                          <a:cs typeface="Calibri"/>
                          <a:sym typeface="Calibri"/>
                        </a:rPr>
                        <a:t>/202</a:t>
                      </a:r>
                      <a:r>
                        <a:rPr lang="en-US" sz="1800" u="none" strike="noStrike" cap="none">
                          <a:solidFill>
                            <a:srgbClr val="101D49"/>
                          </a:solidFill>
                          <a:latin typeface="Calibri"/>
                          <a:ea typeface="Calibri"/>
                          <a:cs typeface="Calibri"/>
                          <a:sym typeface="Calibri"/>
                        </a:rPr>
                        <a:t>5</a:t>
                      </a:r>
                      <a:endParaRPr sz="1800" u="none" strike="noStrike" cap="none">
                        <a:solidFill>
                          <a:srgbClr val="101D49"/>
                        </a:solidFill>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bg1">
                        <a:lumMod val="95000"/>
                      </a:schemeClr>
                    </a:solidFill>
                  </a:tcPr>
                </a:tc>
                <a:tc>
                  <a:txBody>
                    <a:bodyPr/>
                    <a:lstStyle/>
                    <a:p>
                      <a:pPr marL="0" marR="0" lvl="0" indent="0" algn="ctr" rtl="0">
                        <a:lnSpc>
                          <a:spcPct val="100000"/>
                        </a:lnSpc>
                        <a:spcBef>
                          <a:spcPts val="0"/>
                        </a:spcBef>
                        <a:spcAft>
                          <a:spcPts val="0"/>
                        </a:spcAft>
                        <a:buClr>
                          <a:srgbClr val="101D49"/>
                        </a:buClr>
                        <a:buSzPts val="1600"/>
                        <a:buFont typeface="Calibri"/>
                        <a:buNone/>
                      </a:pPr>
                      <a:r>
                        <a:rPr lang="en-US" sz="1800" u="none" strike="noStrike" cap="none">
                          <a:solidFill>
                            <a:srgbClr val="101D49"/>
                          </a:solidFill>
                          <a:latin typeface="Calibri"/>
                          <a:ea typeface="Calibri"/>
                          <a:cs typeface="Calibri"/>
                          <a:sym typeface="Calibri"/>
                        </a:rPr>
                        <a:t>Round One Questions and Answers Form (Attachment G1)</a:t>
                      </a:r>
                      <a:endParaRPr sz="1800" i="0" u="none" strike="noStrike" cap="none">
                        <a:solidFill>
                          <a:srgbClr val="101D49"/>
                        </a:solidFill>
                        <a:latin typeface="Calibri"/>
                        <a:ea typeface="Calibri"/>
                        <a:cs typeface="Calibri"/>
                        <a:sym typeface="Calibri"/>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bg1">
                        <a:lumMod val="95000"/>
                      </a:schemeClr>
                    </a:solidFill>
                  </a:tcPr>
                </a:tc>
                <a:extLst>
                  <a:ext uri="{0D108BD9-81ED-4DB2-BD59-A6C34878D82A}">
                    <a16:rowId xmlns:a16="http://schemas.microsoft.com/office/drawing/2014/main" val="10001"/>
                  </a:ext>
                </a:extLst>
              </a:tr>
              <a:tr h="320050">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rgbClr val="101D49"/>
                          </a:solidFill>
                          <a:latin typeface="Calibri"/>
                          <a:ea typeface="Calibri"/>
                          <a:cs typeface="Calibri"/>
                          <a:sym typeface="Calibri"/>
                        </a:rPr>
                        <a:t>7/1/2025</a:t>
                      </a:r>
                      <a:endParaRPr sz="1800" i="0" u="none" strike="noStrike" cap="none">
                        <a:solidFill>
                          <a:srgbClr val="101D49"/>
                        </a:solidFill>
                        <a:latin typeface="Calibri"/>
                        <a:ea typeface="Calibri"/>
                        <a:cs typeface="Calibri"/>
                        <a:sym typeface="Calibri"/>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800"/>
                        <a:buFont typeface="Arial"/>
                        <a:buNone/>
                      </a:pPr>
                      <a:r>
                        <a:rPr lang="en-US" sz="1800" u="none" strike="noStrike" cap="none">
                          <a:solidFill>
                            <a:srgbClr val="101D49"/>
                          </a:solidFill>
                          <a:latin typeface="Calibri"/>
                          <a:ea typeface="Calibri"/>
                          <a:cs typeface="Calibri"/>
                          <a:sym typeface="Calibri"/>
                        </a:rPr>
                        <a:t>Round Two Questions and Answers Form (Attachment G</a:t>
                      </a:r>
                      <a:r>
                        <a:rPr lang="en-US" sz="1800">
                          <a:solidFill>
                            <a:srgbClr val="101D49"/>
                          </a:solidFill>
                          <a:latin typeface="Calibri"/>
                          <a:ea typeface="Calibri"/>
                          <a:cs typeface="Calibri"/>
                          <a:sym typeface="Calibri"/>
                        </a:rPr>
                        <a:t>2</a:t>
                      </a:r>
                      <a:r>
                        <a:rPr lang="en-US" sz="1800" u="none" strike="noStrike" cap="none">
                          <a:solidFill>
                            <a:srgbClr val="101D49"/>
                          </a:solidFill>
                          <a:latin typeface="Calibri"/>
                          <a:ea typeface="Calibri"/>
                          <a:cs typeface="Calibri"/>
                          <a:sym typeface="Calibri"/>
                        </a:rPr>
                        <a:t>)</a:t>
                      </a:r>
                      <a:endParaRPr sz="1800" b="0" u="none" strike="noStrike" cap="none">
                        <a:solidFill>
                          <a:srgbClr val="101D49"/>
                        </a:solidFill>
                        <a:latin typeface="Calibri"/>
                        <a:ea typeface="Calibri"/>
                        <a:cs typeface="Calibri"/>
                        <a:sym typeface="Calibri"/>
                      </a:endParaRPr>
                    </a:p>
                  </a:txBody>
                  <a:tcPr marL="91450" marR="91450" marT="45725" marB="457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bg1"/>
                    </a:solidFill>
                  </a:tcPr>
                </a:tc>
                <a:extLst>
                  <a:ext uri="{0D108BD9-81ED-4DB2-BD59-A6C34878D82A}">
                    <a16:rowId xmlns:a16="http://schemas.microsoft.com/office/drawing/2014/main" val="10002"/>
                  </a:ext>
                </a:extLst>
              </a:tr>
              <a:tr h="320050">
                <a:tc>
                  <a:txBody>
                    <a:bodyPr/>
                    <a:lstStyle/>
                    <a:p>
                      <a:pPr marL="0" marR="0" lvl="0" indent="0" algn="ctr" rtl="0">
                        <a:lnSpc>
                          <a:spcPct val="100000"/>
                        </a:lnSpc>
                        <a:spcBef>
                          <a:spcPts val="0"/>
                        </a:spcBef>
                        <a:spcAft>
                          <a:spcPts val="0"/>
                        </a:spcAft>
                        <a:buClr>
                          <a:srgbClr val="000000"/>
                        </a:buClr>
                        <a:buSzPts val="1600"/>
                        <a:buFont typeface="Arial"/>
                        <a:buNone/>
                      </a:pPr>
                      <a:r>
                        <a:rPr lang="en-US" sz="1800" i="0" u="none" strike="noStrike" cap="none">
                          <a:solidFill>
                            <a:srgbClr val="101D49"/>
                          </a:solidFill>
                          <a:latin typeface="Calibri"/>
                          <a:ea typeface="Calibri"/>
                          <a:cs typeface="Calibri"/>
                          <a:sym typeface="Calibri"/>
                        </a:rPr>
                        <a:t>7/18/202</a:t>
                      </a:r>
                      <a:r>
                        <a:rPr lang="en-US" sz="1800" u="none" strike="noStrike" cap="none">
                          <a:solidFill>
                            <a:srgbClr val="101D49"/>
                          </a:solidFill>
                          <a:latin typeface="Calibri"/>
                          <a:ea typeface="Calibri"/>
                          <a:cs typeface="Calibri"/>
                          <a:sym typeface="Calibri"/>
                        </a:rPr>
                        <a:t>5</a:t>
                      </a:r>
                      <a:endParaRPr sz="1800" u="none" strike="noStrike" cap="none">
                        <a:solidFill>
                          <a:srgbClr val="101D49"/>
                        </a:solidFill>
                      </a:endParaRPr>
                    </a:p>
                  </a:txBody>
                  <a:tcPr marL="68575" marR="685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bg1">
                        <a:lumMod val="95000"/>
                      </a:schemeClr>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800" b="0" u="none" strike="noStrike" cap="none">
                          <a:solidFill>
                            <a:srgbClr val="101D49"/>
                          </a:solidFill>
                          <a:latin typeface="Calibri"/>
                          <a:ea typeface="Calibri"/>
                          <a:cs typeface="Calibri"/>
                          <a:sym typeface="Calibri"/>
                        </a:rPr>
                        <a:t>Intent to Respond Form (Attachment </a:t>
                      </a:r>
                      <a:r>
                        <a:rPr lang="en-US" sz="1800">
                          <a:solidFill>
                            <a:srgbClr val="101D49"/>
                          </a:solidFill>
                          <a:latin typeface="Calibri"/>
                          <a:ea typeface="Calibri"/>
                          <a:cs typeface="Calibri"/>
                          <a:sym typeface="Calibri"/>
                        </a:rPr>
                        <a:t>K</a:t>
                      </a:r>
                      <a:r>
                        <a:rPr lang="en-US" sz="1800" b="0" u="none" strike="noStrike" cap="none">
                          <a:solidFill>
                            <a:srgbClr val="101D49"/>
                          </a:solidFill>
                          <a:latin typeface="Calibri"/>
                          <a:ea typeface="Calibri"/>
                          <a:cs typeface="Calibri"/>
                          <a:sym typeface="Calibri"/>
                        </a:rPr>
                        <a:t>)</a:t>
                      </a:r>
                      <a:endParaRPr sz="1800" b="0" u="none" strike="noStrike" cap="none">
                        <a:latin typeface="Calibri"/>
                        <a:ea typeface="Calibri"/>
                        <a:cs typeface="Calibri"/>
                        <a:sym typeface="Calibri"/>
                      </a:endParaRPr>
                    </a:p>
                  </a:txBody>
                  <a:tcPr marL="91450" marR="91450" marT="45725" marB="457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bg1">
                        <a:lumMod val="95000"/>
                      </a:schemeClr>
                    </a:solidFill>
                  </a:tcPr>
                </a:tc>
                <a:extLst>
                  <a:ext uri="{0D108BD9-81ED-4DB2-BD59-A6C34878D82A}">
                    <a16:rowId xmlns:a16="http://schemas.microsoft.com/office/drawing/2014/main" val="10003"/>
                  </a:ext>
                </a:extLst>
              </a:tr>
            </a:tbl>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568"/>
        <p:cNvGrpSpPr/>
        <p:nvPr/>
      </p:nvGrpSpPr>
      <p:grpSpPr>
        <a:xfrm>
          <a:off x="0" y="0"/>
          <a:ext cx="0" cy="0"/>
          <a:chOff x="0" y="0"/>
          <a:chExt cx="0" cy="0"/>
        </a:xfrm>
      </p:grpSpPr>
      <p:sp>
        <p:nvSpPr>
          <p:cNvPr id="569" name="Google Shape;569;p35"/>
          <p:cNvSpPr txBox="1">
            <a:spLocks noGrp="1"/>
          </p:cNvSpPr>
          <p:nvPr>
            <p:ph type="title"/>
          </p:nvPr>
        </p:nvSpPr>
        <p:spPr>
          <a:xfrm>
            <a:off x="1371600" y="772183"/>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Required Submission Forms/Documents </a:t>
            </a:r>
            <a:endParaRPr sz="4000"/>
          </a:p>
        </p:txBody>
      </p:sp>
      <p:sp>
        <p:nvSpPr>
          <p:cNvPr id="570" name="Google Shape;570;p35"/>
          <p:cNvSpPr txBox="1">
            <a:spLocks noGrp="1"/>
          </p:cNvSpPr>
          <p:nvPr>
            <p:ph type="body" idx="1"/>
          </p:nvPr>
        </p:nvSpPr>
        <p:spPr>
          <a:xfrm>
            <a:off x="1371600" y="4711400"/>
            <a:ext cx="8533800" cy="520200"/>
          </a:xfrm>
          <a:prstGeom prst="rect">
            <a:avLst/>
          </a:prstGeom>
          <a:noFill/>
          <a:ln>
            <a:noFill/>
          </a:ln>
        </p:spPr>
        <p:txBody>
          <a:bodyPr spcFirstLastPara="1" wrap="square" lIns="91425" tIns="45700" rIns="91425" bIns="45700" anchor="t" anchorCtr="0">
            <a:noAutofit/>
          </a:bodyPr>
          <a:lstStyle/>
          <a:p>
            <a:pPr marL="0" lvl="0" indent="0" algn="l" rtl="0">
              <a:lnSpc>
                <a:spcPct val="94000"/>
              </a:lnSpc>
              <a:spcBef>
                <a:spcPts val="0"/>
              </a:spcBef>
              <a:spcAft>
                <a:spcPts val="0"/>
              </a:spcAft>
              <a:buClr>
                <a:srgbClr val="FF0000"/>
              </a:buClr>
              <a:buSzPts val="1000"/>
              <a:buNone/>
            </a:pPr>
            <a:r>
              <a:rPr lang="en-US" sz="1800" b="1">
                <a:solidFill>
                  <a:srgbClr val="FF0000"/>
                </a:solidFill>
              </a:rPr>
              <a:t>Failure to submit any of the required forms/documents puts your proposal at risk of not being evaluated and/or loss of points. Use the templates provided for all responses and do not alter any templates. Responses must be submitted per the RFP instructions. See RFP Sections 1.8 and 2.1 for additional details. Late submissions will not be accepted.</a:t>
            </a:r>
            <a:endParaRPr sz="1800"/>
          </a:p>
          <a:p>
            <a:pPr marL="384038" lvl="0" indent="-320538" algn="l" rtl="0">
              <a:lnSpc>
                <a:spcPct val="94000"/>
              </a:lnSpc>
              <a:spcBef>
                <a:spcPts val="1200"/>
              </a:spcBef>
              <a:spcAft>
                <a:spcPts val="0"/>
              </a:spcAft>
              <a:buClr>
                <a:schemeClr val="dk2"/>
              </a:buClr>
              <a:buSzPts val="1000"/>
              <a:buNone/>
            </a:pPr>
            <a:endParaRPr sz="1000"/>
          </a:p>
        </p:txBody>
      </p:sp>
      <p:graphicFrame>
        <p:nvGraphicFramePr>
          <p:cNvPr id="571" name="Google Shape;571;p35"/>
          <p:cNvGraphicFramePr/>
          <p:nvPr>
            <p:extLst>
              <p:ext uri="{D42A27DB-BD31-4B8C-83A1-F6EECF244321}">
                <p14:modId xmlns:p14="http://schemas.microsoft.com/office/powerpoint/2010/main" val="3798357575"/>
              </p:ext>
            </p:extLst>
          </p:nvPr>
        </p:nvGraphicFramePr>
        <p:xfrm>
          <a:off x="1371600" y="1910446"/>
          <a:ext cx="8533775" cy="2730755"/>
        </p:xfrm>
        <a:graphic>
          <a:graphicData uri="http://schemas.openxmlformats.org/drawingml/2006/table">
            <a:tbl>
              <a:tblPr>
                <a:noFill/>
                <a:tableStyleId>{380B69A9-5F19-4EA2-A7CD-B447E08AABE4}</a:tableStyleId>
              </a:tblPr>
              <a:tblGrid>
                <a:gridCol w="1627525">
                  <a:extLst>
                    <a:ext uri="{9D8B030D-6E8A-4147-A177-3AD203B41FA5}">
                      <a16:colId xmlns:a16="http://schemas.microsoft.com/office/drawing/2014/main" val="20000"/>
                    </a:ext>
                  </a:extLst>
                </a:gridCol>
                <a:gridCol w="6906250">
                  <a:extLst>
                    <a:ext uri="{9D8B030D-6E8A-4147-A177-3AD203B41FA5}">
                      <a16:colId xmlns:a16="http://schemas.microsoft.com/office/drawing/2014/main" val="20001"/>
                    </a:ext>
                  </a:extLst>
                </a:gridCol>
              </a:tblGrid>
              <a:tr h="261875">
                <a:tc>
                  <a:txBody>
                    <a:bodyPr/>
                    <a:lstStyle/>
                    <a:p>
                      <a:pPr marL="0" marR="0" lvl="0" indent="0" algn="ctr" rtl="0">
                        <a:lnSpc>
                          <a:spcPct val="89000"/>
                        </a:lnSpc>
                        <a:spcBef>
                          <a:spcPts val="0"/>
                        </a:spcBef>
                        <a:spcAft>
                          <a:spcPts val="0"/>
                        </a:spcAft>
                        <a:buClr>
                          <a:srgbClr val="101D49"/>
                        </a:buClr>
                        <a:buSzPts val="1800"/>
                        <a:buFont typeface="Calibri"/>
                        <a:buNone/>
                      </a:pPr>
                      <a:r>
                        <a:rPr lang="en-US" sz="1800" b="1" u="none" strike="noStrike" cap="none">
                          <a:solidFill>
                            <a:schemeClr val="bg1"/>
                          </a:solidFill>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1"/>
                            </a:ext>
                          </a:extLst>
                        </a:rPr>
                        <a:t>Due </a:t>
                      </a:r>
                      <a:r>
                        <a:rPr lang="en-US" sz="1800" b="1" u="none" strike="noStrike" cap="none">
                          <a:solidFill>
                            <a:schemeClr val="bg1"/>
                          </a:solidFill>
                          <a:latin typeface="Calibri"/>
                          <a:ea typeface="Calibri"/>
                          <a:cs typeface="Calibri"/>
                          <a:sym typeface="Calibri"/>
                        </a:rPr>
                        <a:t>Date</a:t>
                      </a:r>
                      <a:endParaRPr sz="1800" u="none" strike="noStrike" cap="none">
                        <a:solidFill>
                          <a:schemeClr val="bg1"/>
                        </a:solidFill>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101D49"/>
                    </a:solidFill>
                  </a:tcPr>
                </a:tc>
                <a:tc>
                  <a:txBody>
                    <a:bodyPr/>
                    <a:lstStyle/>
                    <a:p>
                      <a:pPr marL="0" marR="0" lvl="0" indent="0" algn="ctr" rtl="0">
                        <a:lnSpc>
                          <a:spcPct val="89000"/>
                        </a:lnSpc>
                        <a:spcBef>
                          <a:spcPts val="0"/>
                        </a:spcBef>
                        <a:spcAft>
                          <a:spcPts val="0"/>
                        </a:spcAft>
                        <a:buClr>
                          <a:srgbClr val="101D49"/>
                        </a:buClr>
                        <a:buSzPts val="1800"/>
                        <a:buFont typeface="Calibri"/>
                        <a:buNone/>
                      </a:pPr>
                      <a:r>
                        <a:rPr lang="en-US" sz="1800" b="1" u="none" strike="noStrike" cap="none">
                          <a:solidFill>
                            <a:schemeClr val="bg1"/>
                          </a:solidFill>
                          <a:latin typeface="Calibri"/>
                          <a:ea typeface="Calibri"/>
                          <a:cs typeface="Calibri"/>
                          <a:sym typeface="Calibri"/>
                        </a:rPr>
                        <a:t>Document/Form</a:t>
                      </a:r>
                      <a:endParaRPr sz="1800" u="none" strike="noStrike" cap="none">
                        <a:solidFill>
                          <a:schemeClr val="bg1"/>
                        </a:solidFill>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101D49"/>
                    </a:solidFill>
                  </a:tcPr>
                </a:tc>
                <a:extLst>
                  <a:ext uri="{0D108BD9-81ED-4DB2-BD59-A6C34878D82A}">
                    <a16:rowId xmlns:a16="http://schemas.microsoft.com/office/drawing/2014/main" val="10000"/>
                  </a:ext>
                </a:extLst>
              </a:tr>
              <a:tr h="261550">
                <a:tc>
                  <a:txBody>
                    <a:bodyPr/>
                    <a:lstStyle/>
                    <a:p>
                      <a:pPr marL="0" marR="0" lvl="0" indent="0" algn="ctr" rtl="0">
                        <a:lnSpc>
                          <a:spcPct val="100000"/>
                        </a:lnSpc>
                        <a:spcBef>
                          <a:spcPts val="0"/>
                        </a:spcBef>
                        <a:spcAft>
                          <a:spcPts val="0"/>
                        </a:spcAft>
                        <a:buClr>
                          <a:srgbClr val="000000"/>
                        </a:buClr>
                        <a:buSzPts val="1600"/>
                        <a:buFont typeface="Arial"/>
                        <a:buNone/>
                      </a:pPr>
                      <a:r>
                        <a:rPr lang="en-US" sz="1800" i="0" u="none" strike="noStrike" cap="none">
                          <a:solidFill>
                            <a:srgbClr val="101D49"/>
                          </a:solidFill>
                          <a:latin typeface="Calibri"/>
                          <a:ea typeface="Calibri"/>
                          <a:cs typeface="Calibri"/>
                          <a:sym typeface="Calibri"/>
                        </a:rPr>
                        <a:t>7/</a:t>
                      </a:r>
                      <a:r>
                        <a:rPr lang="en-US" sz="1800" u="none" strike="noStrike" cap="none">
                          <a:solidFill>
                            <a:srgbClr val="101D49"/>
                          </a:solidFill>
                          <a:latin typeface="Calibri"/>
                          <a:ea typeface="Calibri"/>
                          <a:cs typeface="Calibri"/>
                          <a:sym typeface="Calibri"/>
                        </a:rPr>
                        <a:t>29</a:t>
                      </a:r>
                      <a:r>
                        <a:rPr lang="en-US" sz="1800" i="0" u="none" strike="noStrike" cap="none">
                          <a:solidFill>
                            <a:srgbClr val="101D49"/>
                          </a:solidFill>
                          <a:latin typeface="Calibri"/>
                          <a:ea typeface="Calibri"/>
                          <a:cs typeface="Calibri"/>
                          <a:sym typeface="Calibri"/>
                        </a:rPr>
                        <a:t>/202</a:t>
                      </a:r>
                      <a:r>
                        <a:rPr lang="en-US" sz="1800" u="none" strike="noStrike" cap="none">
                          <a:solidFill>
                            <a:srgbClr val="101D49"/>
                          </a:solidFill>
                          <a:latin typeface="Calibri"/>
                          <a:ea typeface="Calibri"/>
                          <a:cs typeface="Calibri"/>
                          <a:sym typeface="Calibri"/>
                        </a:rPr>
                        <a:t>5</a:t>
                      </a:r>
                      <a:endParaRPr sz="1800" u="none" strike="noStrike" cap="none">
                        <a:solidFill>
                          <a:srgbClr val="101D49"/>
                        </a:solidFill>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bg1">
                        <a:lumMod val="95000"/>
                      </a:schemeClr>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800" i="0" u="none" strike="noStrike" cap="none">
                          <a:solidFill>
                            <a:srgbClr val="101D49"/>
                          </a:solidFill>
                          <a:latin typeface="Calibri"/>
                          <a:ea typeface="Calibri"/>
                          <a:cs typeface="Calibri"/>
                          <a:sym typeface="Calibri"/>
                        </a:rPr>
                        <a:t>Online Submission Form</a:t>
                      </a:r>
                      <a:endParaRPr sz="1800" u="none" strike="noStrike" cap="none"/>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bg1">
                        <a:lumMod val="95000"/>
                      </a:schemeClr>
                    </a:solidFill>
                  </a:tcPr>
                </a:tc>
                <a:extLst>
                  <a:ext uri="{0D108BD9-81ED-4DB2-BD59-A6C34878D82A}">
                    <a16:rowId xmlns:a16="http://schemas.microsoft.com/office/drawing/2014/main" val="10001"/>
                  </a:ext>
                </a:extLst>
              </a:tr>
              <a:tr h="261550">
                <a:tc>
                  <a:txBody>
                    <a:bodyPr/>
                    <a:lstStyle/>
                    <a:p>
                      <a:pPr marL="0" marR="0" lvl="0" indent="0" algn="ctr" defTabSz="914400" rtl="0" eaLnBrk="1" fontAlgn="auto" latinLnBrk="0" hangingPunct="1">
                        <a:lnSpc>
                          <a:spcPct val="100000"/>
                        </a:lnSpc>
                        <a:spcBef>
                          <a:spcPts val="0"/>
                        </a:spcBef>
                        <a:spcAft>
                          <a:spcPts val="0"/>
                        </a:spcAft>
                        <a:buClr>
                          <a:srgbClr val="000000"/>
                        </a:buClr>
                        <a:buSzPts val="1600"/>
                        <a:buFont typeface="Arial"/>
                        <a:buNone/>
                        <a:tabLst/>
                        <a:defRPr/>
                      </a:pPr>
                      <a:r>
                        <a:rPr lang="en-US" sz="1800" i="0" u="none" strike="noStrike" cap="none">
                          <a:solidFill>
                            <a:srgbClr val="101D49"/>
                          </a:solidFill>
                          <a:latin typeface="Calibri"/>
                          <a:ea typeface="Calibri"/>
                          <a:cs typeface="Calibri"/>
                          <a:sym typeface="Calibri"/>
                        </a:rPr>
                        <a:t>7/</a:t>
                      </a:r>
                      <a:r>
                        <a:rPr lang="en-US" sz="1800" u="none" strike="noStrike" cap="none">
                          <a:solidFill>
                            <a:srgbClr val="101D49"/>
                          </a:solidFill>
                          <a:latin typeface="Calibri"/>
                          <a:ea typeface="Calibri"/>
                          <a:cs typeface="Calibri"/>
                          <a:sym typeface="Calibri"/>
                        </a:rPr>
                        <a:t>29</a:t>
                      </a:r>
                      <a:r>
                        <a:rPr lang="en-US" sz="1800" i="0" u="none" strike="noStrike" cap="none">
                          <a:solidFill>
                            <a:srgbClr val="101D49"/>
                          </a:solidFill>
                          <a:latin typeface="Calibri"/>
                          <a:ea typeface="Calibri"/>
                          <a:cs typeface="Calibri"/>
                          <a:sym typeface="Calibri"/>
                        </a:rPr>
                        <a:t>/202</a:t>
                      </a:r>
                      <a:r>
                        <a:rPr lang="en-US" sz="1800" u="none" strike="noStrike" cap="none">
                          <a:solidFill>
                            <a:srgbClr val="101D49"/>
                          </a:solidFill>
                          <a:latin typeface="Calibri"/>
                          <a:ea typeface="Calibri"/>
                          <a:cs typeface="Calibri"/>
                          <a:sym typeface="Calibri"/>
                        </a:rPr>
                        <a:t>5</a:t>
                      </a:r>
                      <a:endParaRPr lang="en-US" sz="1800" u="none" strike="noStrike" cap="none">
                        <a:solidFill>
                          <a:srgbClr val="101D49"/>
                        </a:solidFill>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800" i="0" u="none" strike="noStrike" cap="none">
                          <a:solidFill>
                            <a:srgbClr val="101D49"/>
                          </a:solidFill>
                          <a:latin typeface="Calibri"/>
                          <a:ea typeface="Calibri"/>
                          <a:cs typeface="Calibri"/>
                          <a:sym typeface="Calibri"/>
                        </a:rPr>
                        <a:t>Executive Summary (as part of the online submission)</a:t>
                      </a:r>
                      <a:endParaRPr sz="1800" u="none" strike="noStrike" cap="none"/>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bg1"/>
                    </a:solidFill>
                  </a:tcPr>
                </a:tc>
                <a:extLst>
                  <a:ext uri="{0D108BD9-81ED-4DB2-BD59-A6C34878D82A}">
                    <a16:rowId xmlns:a16="http://schemas.microsoft.com/office/drawing/2014/main" val="10002"/>
                  </a:ext>
                </a:extLst>
              </a:tr>
              <a:tr h="261550">
                <a:tc>
                  <a:txBody>
                    <a:bodyPr/>
                    <a:lstStyle/>
                    <a:p>
                      <a:pPr marL="0" marR="0" lvl="0" indent="0" algn="ctr" rtl="0">
                        <a:lnSpc>
                          <a:spcPct val="100000"/>
                        </a:lnSpc>
                        <a:spcBef>
                          <a:spcPts val="0"/>
                        </a:spcBef>
                        <a:spcAft>
                          <a:spcPts val="0"/>
                        </a:spcAft>
                        <a:buClr>
                          <a:srgbClr val="000000"/>
                        </a:buClr>
                        <a:buSzPts val="1600"/>
                        <a:buFont typeface="Arial"/>
                        <a:buNone/>
                      </a:pPr>
                      <a:r>
                        <a:rPr lang="en-US" sz="1800" i="0" u="none" strike="noStrike" cap="none">
                          <a:solidFill>
                            <a:srgbClr val="101D49"/>
                          </a:solidFill>
                          <a:latin typeface="Calibri"/>
                          <a:ea typeface="Calibri"/>
                          <a:cs typeface="Calibri"/>
                          <a:sym typeface="Calibri"/>
                        </a:rPr>
                        <a:t>7/</a:t>
                      </a:r>
                      <a:r>
                        <a:rPr lang="en-US" sz="1800" u="none" strike="noStrike" cap="none">
                          <a:solidFill>
                            <a:srgbClr val="101D49"/>
                          </a:solidFill>
                          <a:latin typeface="Calibri"/>
                          <a:ea typeface="Calibri"/>
                          <a:cs typeface="Calibri"/>
                          <a:sym typeface="Calibri"/>
                        </a:rPr>
                        <a:t>29</a:t>
                      </a:r>
                      <a:r>
                        <a:rPr lang="en-US" sz="1800" i="0" u="none" strike="noStrike" cap="none">
                          <a:solidFill>
                            <a:srgbClr val="101D49"/>
                          </a:solidFill>
                          <a:latin typeface="Calibri"/>
                          <a:ea typeface="Calibri"/>
                          <a:cs typeface="Calibri"/>
                          <a:sym typeface="Calibri"/>
                        </a:rPr>
                        <a:t>/202</a:t>
                      </a:r>
                      <a:r>
                        <a:rPr lang="en-US" sz="1800" u="none" strike="noStrike" cap="none">
                          <a:solidFill>
                            <a:srgbClr val="101D49"/>
                          </a:solidFill>
                          <a:latin typeface="Calibri"/>
                          <a:ea typeface="Calibri"/>
                          <a:cs typeface="Calibri"/>
                          <a:sym typeface="Calibri"/>
                        </a:rPr>
                        <a:t>5</a:t>
                      </a:r>
                      <a:endParaRPr lang="en-US" sz="1800" u="none" strike="noStrike" cap="none">
                        <a:solidFill>
                          <a:srgbClr val="101D49"/>
                        </a:solidFill>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bg1">
                        <a:lumMod val="95000"/>
                      </a:schemeClr>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800" i="0" u="none" strike="noStrike" cap="none">
                          <a:solidFill>
                            <a:srgbClr val="101D49"/>
                          </a:solidFill>
                          <a:latin typeface="Calibri"/>
                          <a:ea typeface="Calibri"/>
                          <a:cs typeface="Calibri"/>
                          <a:sym typeface="Calibri"/>
                        </a:rPr>
                        <a:t>Attestation Form (as part of the online submission)</a:t>
                      </a:r>
                      <a:endParaRPr sz="1800" u="none" strike="noStrike" cap="none"/>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bg1">
                        <a:lumMod val="95000"/>
                      </a:schemeClr>
                    </a:solidFill>
                  </a:tcPr>
                </a:tc>
                <a:extLst>
                  <a:ext uri="{0D108BD9-81ED-4DB2-BD59-A6C34878D82A}">
                    <a16:rowId xmlns:a16="http://schemas.microsoft.com/office/drawing/2014/main" val="10003"/>
                  </a:ext>
                </a:extLst>
              </a:tr>
              <a:tr h="261550">
                <a:tc>
                  <a:txBody>
                    <a:bodyPr/>
                    <a:lstStyle/>
                    <a:p>
                      <a:pPr marL="0" marR="0" lvl="0" indent="0" algn="ctr" rtl="0">
                        <a:lnSpc>
                          <a:spcPct val="100000"/>
                        </a:lnSpc>
                        <a:spcBef>
                          <a:spcPts val="0"/>
                        </a:spcBef>
                        <a:spcAft>
                          <a:spcPts val="0"/>
                        </a:spcAft>
                        <a:buClr>
                          <a:srgbClr val="000000"/>
                        </a:buClr>
                        <a:buSzPts val="1600"/>
                        <a:buFont typeface="Arial"/>
                        <a:buNone/>
                      </a:pPr>
                      <a:r>
                        <a:rPr lang="en-US" sz="1800" i="0" u="none" strike="noStrike" cap="none">
                          <a:solidFill>
                            <a:srgbClr val="101D49"/>
                          </a:solidFill>
                          <a:latin typeface="Calibri"/>
                          <a:ea typeface="Calibri"/>
                          <a:cs typeface="Calibri"/>
                          <a:sym typeface="Calibri"/>
                        </a:rPr>
                        <a:t>7/</a:t>
                      </a:r>
                      <a:r>
                        <a:rPr lang="en-US" sz="1800" u="none" strike="noStrike" cap="none">
                          <a:solidFill>
                            <a:srgbClr val="101D49"/>
                          </a:solidFill>
                          <a:latin typeface="Calibri"/>
                          <a:ea typeface="Calibri"/>
                          <a:cs typeface="Calibri"/>
                          <a:sym typeface="Calibri"/>
                        </a:rPr>
                        <a:t>29</a:t>
                      </a:r>
                      <a:r>
                        <a:rPr lang="en-US" sz="1800" i="0" u="none" strike="noStrike" cap="none">
                          <a:solidFill>
                            <a:srgbClr val="101D49"/>
                          </a:solidFill>
                          <a:latin typeface="Calibri"/>
                          <a:ea typeface="Calibri"/>
                          <a:cs typeface="Calibri"/>
                          <a:sym typeface="Calibri"/>
                        </a:rPr>
                        <a:t>/202</a:t>
                      </a:r>
                      <a:r>
                        <a:rPr lang="en-US" sz="1800" u="none" strike="noStrike" cap="none">
                          <a:solidFill>
                            <a:srgbClr val="101D49"/>
                          </a:solidFill>
                          <a:latin typeface="Calibri"/>
                          <a:ea typeface="Calibri"/>
                          <a:cs typeface="Calibri"/>
                          <a:sym typeface="Calibri"/>
                        </a:rPr>
                        <a:t>5</a:t>
                      </a:r>
                      <a:endParaRPr lang="en-US" sz="1800" u="none" strike="noStrike" cap="none">
                        <a:solidFill>
                          <a:srgbClr val="101D49"/>
                        </a:solidFill>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800" i="0" u="none" strike="noStrike" cap="none">
                          <a:solidFill>
                            <a:srgbClr val="101D49"/>
                          </a:solidFill>
                          <a:latin typeface="Calibri"/>
                          <a:ea typeface="Calibri"/>
                          <a:cs typeface="Calibri"/>
                          <a:sym typeface="Calibri"/>
                        </a:rPr>
                        <a:t>Indiana Economic Impact Form (Attachment C)</a:t>
                      </a:r>
                      <a:endParaRPr sz="1800" u="none" strike="noStrike" cap="none"/>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bg1"/>
                    </a:solidFill>
                  </a:tcPr>
                </a:tc>
                <a:extLst>
                  <a:ext uri="{0D108BD9-81ED-4DB2-BD59-A6C34878D82A}">
                    <a16:rowId xmlns:a16="http://schemas.microsoft.com/office/drawing/2014/main" val="10004"/>
                  </a:ext>
                </a:extLst>
              </a:tr>
              <a:tr h="261550">
                <a:tc>
                  <a:txBody>
                    <a:bodyPr/>
                    <a:lstStyle/>
                    <a:p>
                      <a:pPr marL="0" marR="0" lvl="0" indent="0" algn="ctr" rtl="0">
                        <a:lnSpc>
                          <a:spcPct val="100000"/>
                        </a:lnSpc>
                        <a:spcBef>
                          <a:spcPts val="0"/>
                        </a:spcBef>
                        <a:spcAft>
                          <a:spcPts val="0"/>
                        </a:spcAft>
                        <a:buClr>
                          <a:srgbClr val="000000"/>
                        </a:buClr>
                        <a:buSzPts val="1600"/>
                        <a:buFont typeface="Arial"/>
                        <a:buNone/>
                      </a:pPr>
                      <a:r>
                        <a:rPr lang="en-US" sz="1800" i="0" u="none" strike="noStrike" cap="none">
                          <a:solidFill>
                            <a:srgbClr val="101D49"/>
                          </a:solidFill>
                          <a:latin typeface="Calibri"/>
                          <a:ea typeface="Calibri"/>
                          <a:cs typeface="Calibri"/>
                          <a:sym typeface="Calibri"/>
                        </a:rPr>
                        <a:t>7/</a:t>
                      </a:r>
                      <a:r>
                        <a:rPr lang="en-US" sz="1800" u="none" strike="noStrike" cap="none">
                          <a:solidFill>
                            <a:srgbClr val="101D49"/>
                          </a:solidFill>
                          <a:latin typeface="Calibri"/>
                          <a:ea typeface="Calibri"/>
                          <a:cs typeface="Calibri"/>
                          <a:sym typeface="Calibri"/>
                        </a:rPr>
                        <a:t>29</a:t>
                      </a:r>
                      <a:r>
                        <a:rPr lang="en-US" sz="1800" i="0" u="none" strike="noStrike" cap="none">
                          <a:solidFill>
                            <a:srgbClr val="101D49"/>
                          </a:solidFill>
                          <a:latin typeface="Calibri"/>
                          <a:ea typeface="Calibri"/>
                          <a:cs typeface="Calibri"/>
                          <a:sym typeface="Calibri"/>
                        </a:rPr>
                        <a:t>/202</a:t>
                      </a:r>
                      <a:r>
                        <a:rPr lang="en-US" sz="1800" u="none" strike="noStrike" cap="none">
                          <a:solidFill>
                            <a:srgbClr val="101D49"/>
                          </a:solidFill>
                          <a:latin typeface="Calibri"/>
                          <a:ea typeface="Calibri"/>
                          <a:cs typeface="Calibri"/>
                          <a:sym typeface="Calibri"/>
                        </a:rPr>
                        <a:t>5</a:t>
                      </a:r>
                      <a:endParaRPr lang="en-US" sz="1800" u="none" strike="noStrike" cap="none">
                        <a:solidFill>
                          <a:srgbClr val="101D49"/>
                        </a:solidFill>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bg1">
                        <a:lumMod val="95000"/>
                      </a:schemeClr>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800" i="0" u="none" strike="noStrike" cap="none">
                          <a:solidFill>
                            <a:srgbClr val="101D49"/>
                          </a:solidFill>
                          <a:latin typeface="Calibri"/>
                          <a:ea typeface="Calibri"/>
                          <a:cs typeface="Calibri"/>
                          <a:sym typeface="Calibri"/>
                        </a:rPr>
                        <a:t>Cost Proposal Template (Attachment D)</a:t>
                      </a:r>
                      <a:endParaRPr sz="1800" u="none" strike="noStrike" cap="none"/>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bg1">
                        <a:lumMod val="95000"/>
                      </a:schemeClr>
                    </a:solidFill>
                  </a:tcPr>
                </a:tc>
                <a:extLst>
                  <a:ext uri="{0D108BD9-81ED-4DB2-BD59-A6C34878D82A}">
                    <a16:rowId xmlns:a16="http://schemas.microsoft.com/office/drawing/2014/main" val="10005"/>
                  </a:ext>
                </a:extLst>
              </a:tr>
              <a:tr h="261550">
                <a:tc>
                  <a:txBody>
                    <a:bodyPr/>
                    <a:lstStyle/>
                    <a:p>
                      <a:pPr marL="0" marR="0" lvl="0" indent="0" algn="ctr" rtl="0">
                        <a:lnSpc>
                          <a:spcPct val="100000"/>
                        </a:lnSpc>
                        <a:spcBef>
                          <a:spcPts val="0"/>
                        </a:spcBef>
                        <a:spcAft>
                          <a:spcPts val="0"/>
                        </a:spcAft>
                        <a:buClr>
                          <a:srgbClr val="000000"/>
                        </a:buClr>
                        <a:buSzPts val="1600"/>
                        <a:buFont typeface="Arial"/>
                        <a:buNone/>
                      </a:pPr>
                      <a:r>
                        <a:rPr lang="en-US" sz="1800" i="0" u="none" strike="noStrike" cap="none">
                          <a:solidFill>
                            <a:srgbClr val="101D49"/>
                          </a:solidFill>
                          <a:latin typeface="Calibri"/>
                          <a:ea typeface="Calibri"/>
                          <a:cs typeface="Calibri"/>
                          <a:sym typeface="Calibri"/>
                        </a:rPr>
                        <a:t>7/</a:t>
                      </a:r>
                      <a:r>
                        <a:rPr lang="en-US" sz="1800" u="none" strike="noStrike" cap="none">
                          <a:solidFill>
                            <a:srgbClr val="101D49"/>
                          </a:solidFill>
                          <a:latin typeface="Calibri"/>
                          <a:ea typeface="Calibri"/>
                          <a:cs typeface="Calibri"/>
                          <a:sym typeface="Calibri"/>
                        </a:rPr>
                        <a:t>29</a:t>
                      </a:r>
                      <a:r>
                        <a:rPr lang="en-US" sz="1800" i="0" u="none" strike="noStrike" cap="none">
                          <a:solidFill>
                            <a:srgbClr val="101D49"/>
                          </a:solidFill>
                          <a:latin typeface="Calibri"/>
                          <a:ea typeface="Calibri"/>
                          <a:cs typeface="Calibri"/>
                          <a:sym typeface="Calibri"/>
                        </a:rPr>
                        <a:t>/202</a:t>
                      </a:r>
                      <a:r>
                        <a:rPr lang="en-US" sz="1800" u="none" strike="noStrike" cap="none">
                          <a:solidFill>
                            <a:srgbClr val="101D49"/>
                          </a:solidFill>
                          <a:latin typeface="Calibri"/>
                          <a:ea typeface="Calibri"/>
                          <a:cs typeface="Calibri"/>
                          <a:sym typeface="Calibri"/>
                        </a:rPr>
                        <a:t>5</a:t>
                      </a:r>
                      <a:endParaRPr lang="en-US" sz="1800" u="none" strike="noStrike" cap="none">
                        <a:solidFill>
                          <a:srgbClr val="101D49"/>
                        </a:solidFill>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101D49"/>
                        </a:buClr>
                        <a:buSzPts val="1600"/>
                        <a:buFont typeface="Calibri"/>
                        <a:buNone/>
                      </a:pPr>
                      <a:r>
                        <a:rPr lang="en-US" sz="1800" i="0" u="none" strike="noStrike" cap="none">
                          <a:solidFill>
                            <a:srgbClr val="101D49"/>
                          </a:solidFill>
                          <a:latin typeface="Calibri"/>
                          <a:ea typeface="Calibri"/>
                          <a:cs typeface="Calibri"/>
                          <a:sym typeface="Calibri"/>
                        </a:rPr>
                        <a:t>Business Proposal Template (Attachment E)</a:t>
                      </a:r>
                      <a:endParaRPr sz="1800" u="none" strike="noStrike" cap="none"/>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bg1"/>
                    </a:solidFill>
                  </a:tcPr>
                </a:tc>
                <a:extLst>
                  <a:ext uri="{0D108BD9-81ED-4DB2-BD59-A6C34878D82A}">
                    <a16:rowId xmlns:a16="http://schemas.microsoft.com/office/drawing/2014/main" val="10006"/>
                  </a:ext>
                </a:extLst>
              </a:tr>
              <a:tr h="261550">
                <a:tc>
                  <a:txBody>
                    <a:bodyPr/>
                    <a:lstStyle/>
                    <a:p>
                      <a:pPr marL="0" marR="0" lvl="0" indent="0" algn="ctr" defTabSz="914400" rtl="0" eaLnBrk="1" fontAlgn="auto" latinLnBrk="0" hangingPunct="1">
                        <a:lnSpc>
                          <a:spcPct val="100000"/>
                        </a:lnSpc>
                        <a:spcBef>
                          <a:spcPts val="0"/>
                        </a:spcBef>
                        <a:spcAft>
                          <a:spcPts val="0"/>
                        </a:spcAft>
                        <a:buClr>
                          <a:srgbClr val="000000"/>
                        </a:buClr>
                        <a:buSzPts val="1600"/>
                        <a:buFont typeface="Arial"/>
                        <a:buNone/>
                        <a:tabLst/>
                        <a:defRPr/>
                      </a:pPr>
                      <a:r>
                        <a:rPr lang="en-US" sz="1800" i="0" u="none" strike="noStrike" cap="none">
                          <a:solidFill>
                            <a:srgbClr val="101D49"/>
                          </a:solidFill>
                          <a:latin typeface="Calibri"/>
                          <a:ea typeface="Calibri"/>
                          <a:cs typeface="Calibri"/>
                          <a:sym typeface="Calibri"/>
                        </a:rPr>
                        <a:t>7/</a:t>
                      </a:r>
                      <a:r>
                        <a:rPr lang="en-US" sz="1800" u="none" strike="noStrike" cap="none">
                          <a:solidFill>
                            <a:srgbClr val="101D49"/>
                          </a:solidFill>
                          <a:latin typeface="Calibri"/>
                          <a:ea typeface="Calibri"/>
                          <a:cs typeface="Calibri"/>
                          <a:sym typeface="Calibri"/>
                        </a:rPr>
                        <a:t>29</a:t>
                      </a:r>
                      <a:r>
                        <a:rPr lang="en-US" sz="1800" i="0" u="none" strike="noStrike" cap="none">
                          <a:solidFill>
                            <a:srgbClr val="101D49"/>
                          </a:solidFill>
                          <a:latin typeface="Calibri"/>
                          <a:ea typeface="Calibri"/>
                          <a:cs typeface="Calibri"/>
                          <a:sym typeface="Calibri"/>
                        </a:rPr>
                        <a:t>/202</a:t>
                      </a:r>
                      <a:r>
                        <a:rPr lang="en-US" sz="1800" u="none" strike="noStrike" cap="none">
                          <a:solidFill>
                            <a:srgbClr val="101D49"/>
                          </a:solidFill>
                          <a:latin typeface="Calibri"/>
                          <a:ea typeface="Calibri"/>
                          <a:cs typeface="Calibri"/>
                          <a:sym typeface="Calibri"/>
                        </a:rPr>
                        <a:t>5</a:t>
                      </a:r>
                      <a:endParaRPr lang="en-US" sz="1800" u="none" strike="noStrike" cap="none">
                        <a:solidFill>
                          <a:srgbClr val="101D49"/>
                        </a:solidFill>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bg1">
                        <a:lumMod val="95000"/>
                      </a:schemeClr>
                    </a:solidFill>
                  </a:tcPr>
                </a:tc>
                <a:tc>
                  <a:txBody>
                    <a:bodyPr/>
                    <a:lstStyle/>
                    <a:p>
                      <a:pPr marL="0" marR="0" lvl="0" indent="0" algn="ctr" rtl="0">
                        <a:lnSpc>
                          <a:spcPct val="100000"/>
                        </a:lnSpc>
                        <a:spcBef>
                          <a:spcPts val="0"/>
                        </a:spcBef>
                        <a:spcAft>
                          <a:spcPts val="0"/>
                        </a:spcAft>
                        <a:buClr>
                          <a:srgbClr val="101D49"/>
                        </a:buClr>
                        <a:buSzPts val="1600"/>
                        <a:buFont typeface="Calibri"/>
                        <a:buNone/>
                      </a:pPr>
                      <a:r>
                        <a:rPr lang="en-US" sz="1800" i="0" u="none" strike="noStrike" cap="none">
                          <a:solidFill>
                            <a:srgbClr val="101D49"/>
                          </a:solidFill>
                          <a:latin typeface="Calibri"/>
                          <a:ea typeface="Calibri"/>
                          <a:cs typeface="Calibri"/>
                          <a:sym typeface="Calibri"/>
                        </a:rPr>
                        <a:t>Technical Proposal Template (Attachment F)</a:t>
                      </a:r>
                      <a:endParaRPr sz="1800" u="none" strike="noStrike" cap="none"/>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bg1">
                        <a:lumMod val="95000"/>
                      </a:schemeClr>
                    </a:solidFill>
                  </a:tcPr>
                </a:tc>
                <a:extLst>
                  <a:ext uri="{0D108BD9-81ED-4DB2-BD59-A6C34878D82A}">
                    <a16:rowId xmlns:a16="http://schemas.microsoft.com/office/drawing/2014/main" val="10007"/>
                  </a:ext>
                </a:extLst>
              </a:tr>
              <a:tr h="261550">
                <a:tc>
                  <a:txBody>
                    <a:bodyPr/>
                    <a:lstStyle/>
                    <a:p>
                      <a:pPr marL="0" marR="0" lvl="0" indent="0" algn="ctr" rtl="0">
                        <a:lnSpc>
                          <a:spcPct val="100000"/>
                        </a:lnSpc>
                        <a:spcBef>
                          <a:spcPts val="0"/>
                        </a:spcBef>
                        <a:spcAft>
                          <a:spcPts val="0"/>
                        </a:spcAft>
                        <a:buClr>
                          <a:srgbClr val="000000"/>
                        </a:buClr>
                        <a:buSzPts val="1600"/>
                        <a:buFont typeface="Arial"/>
                        <a:buNone/>
                      </a:pPr>
                      <a:r>
                        <a:rPr lang="en-US" sz="1800" i="0" u="none" strike="noStrike" cap="none">
                          <a:solidFill>
                            <a:srgbClr val="101D49"/>
                          </a:solidFill>
                          <a:latin typeface="Calibri"/>
                          <a:ea typeface="Calibri"/>
                          <a:cs typeface="Calibri"/>
                          <a:sym typeface="Calibri"/>
                        </a:rPr>
                        <a:t>7/</a:t>
                      </a:r>
                      <a:r>
                        <a:rPr lang="en-US" sz="1800" u="none" strike="noStrike" cap="none">
                          <a:solidFill>
                            <a:srgbClr val="101D49"/>
                          </a:solidFill>
                          <a:latin typeface="Calibri"/>
                          <a:ea typeface="Calibri"/>
                          <a:cs typeface="Calibri"/>
                          <a:sym typeface="Calibri"/>
                        </a:rPr>
                        <a:t>29</a:t>
                      </a:r>
                      <a:r>
                        <a:rPr lang="en-US" sz="1800" i="0" u="none" strike="noStrike" cap="none">
                          <a:solidFill>
                            <a:srgbClr val="101D49"/>
                          </a:solidFill>
                          <a:latin typeface="Calibri"/>
                          <a:ea typeface="Calibri"/>
                          <a:cs typeface="Calibri"/>
                          <a:sym typeface="Calibri"/>
                        </a:rPr>
                        <a:t>/202</a:t>
                      </a:r>
                      <a:r>
                        <a:rPr lang="en-US" sz="1800" u="none" strike="noStrike" cap="none">
                          <a:solidFill>
                            <a:srgbClr val="101D49"/>
                          </a:solidFill>
                          <a:latin typeface="Calibri"/>
                          <a:ea typeface="Calibri"/>
                          <a:cs typeface="Calibri"/>
                          <a:sym typeface="Calibri"/>
                        </a:rPr>
                        <a:t>5</a:t>
                      </a:r>
                      <a:endParaRPr lang="en-US" sz="1800" u="none" strike="noStrike" cap="none">
                        <a:solidFill>
                          <a:srgbClr val="101D49"/>
                        </a:solidFill>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101D49"/>
                        </a:buClr>
                        <a:buSzPts val="1600"/>
                        <a:buFont typeface="Calibri"/>
                        <a:buNone/>
                      </a:pPr>
                      <a:r>
                        <a:rPr lang="en-US" sz="1800" i="0" u="none" strike="noStrike" cap="none">
                          <a:solidFill>
                            <a:srgbClr val="101D49"/>
                          </a:solidFill>
                          <a:latin typeface="Calibri"/>
                          <a:ea typeface="Calibri"/>
                          <a:cs typeface="Calibri"/>
                          <a:sym typeface="Calibri"/>
                        </a:rPr>
                        <a:t>Minimum Requirements Template (Attachment F1)</a:t>
                      </a:r>
                      <a:endParaRPr sz="1800" u="none" strike="noStrike" cap="none"/>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bg1"/>
                    </a:solidFill>
                  </a:tcPr>
                </a:tc>
                <a:extLst>
                  <a:ext uri="{0D108BD9-81ED-4DB2-BD59-A6C34878D82A}">
                    <a16:rowId xmlns:a16="http://schemas.microsoft.com/office/drawing/2014/main" val="10008"/>
                  </a:ext>
                </a:extLst>
              </a:tr>
              <a:tr h="261550">
                <a:tc>
                  <a:txBody>
                    <a:bodyPr/>
                    <a:lstStyle/>
                    <a:p>
                      <a:pPr marL="0" marR="0" lvl="0" indent="0" algn="ctr" rtl="0">
                        <a:lnSpc>
                          <a:spcPct val="100000"/>
                        </a:lnSpc>
                        <a:spcBef>
                          <a:spcPts val="0"/>
                        </a:spcBef>
                        <a:spcAft>
                          <a:spcPts val="0"/>
                        </a:spcAft>
                        <a:buClr>
                          <a:srgbClr val="000000"/>
                        </a:buClr>
                        <a:buSzPts val="1600"/>
                        <a:buFont typeface="Arial"/>
                        <a:buNone/>
                      </a:pPr>
                      <a:r>
                        <a:rPr lang="en-US" sz="1800" i="0" u="none" strike="noStrike" cap="none">
                          <a:solidFill>
                            <a:srgbClr val="101D49"/>
                          </a:solidFill>
                          <a:latin typeface="Calibri"/>
                          <a:ea typeface="Calibri"/>
                          <a:cs typeface="Calibri"/>
                          <a:sym typeface="Calibri"/>
                        </a:rPr>
                        <a:t>7/</a:t>
                      </a:r>
                      <a:r>
                        <a:rPr lang="en-US" sz="1800" u="none" strike="noStrike" cap="none">
                          <a:solidFill>
                            <a:srgbClr val="101D49"/>
                          </a:solidFill>
                          <a:latin typeface="Calibri"/>
                          <a:ea typeface="Calibri"/>
                          <a:cs typeface="Calibri"/>
                          <a:sym typeface="Calibri"/>
                        </a:rPr>
                        <a:t>29</a:t>
                      </a:r>
                      <a:r>
                        <a:rPr lang="en-US" sz="1800" i="0" u="none" strike="noStrike" cap="none">
                          <a:solidFill>
                            <a:srgbClr val="101D49"/>
                          </a:solidFill>
                          <a:latin typeface="Calibri"/>
                          <a:ea typeface="Calibri"/>
                          <a:cs typeface="Calibri"/>
                          <a:sym typeface="Calibri"/>
                        </a:rPr>
                        <a:t>/202</a:t>
                      </a:r>
                      <a:r>
                        <a:rPr lang="en-US" sz="1800" u="none" strike="noStrike" cap="none">
                          <a:solidFill>
                            <a:srgbClr val="101D49"/>
                          </a:solidFill>
                          <a:latin typeface="Calibri"/>
                          <a:ea typeface="Calibri"/>
                          <a:cs typeface="Calibri"/>
                          <a:sym typeface="Calibri"/>
                        </a:rPr>
                        <a:t>5</a:t>
                      </a:r>
                      <a:endParaRPr lang="en-US" sz="1800" u="none" strike="noStrike" cap="none">
                        <a:solidFill>
                          <a:srgbClr val="101D49"/>
                        </a:solidFill>
                      </a:endParaRPr>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bg1">
                        <a:lumMod val="95000"/>
                      </a:schemeClr>
                    </a:solidFill>
                  </a:tcPr>
                </a:tc>
                <a:tc>
                  <a:txBody>
                    <a:bodyPr/>
                    <a:lstStyle/>
                    <a:p>
                      <a:pPr marL="0" marR="0" lvl="0" indent="0" algn="ctr" rtl="0">
                        <a:lnSpc>
                          <a:spcPct val="100000"/>
                        </a:lnSpc>
                        <a:spcBef>
                          <a:spcPts val="0"/>
                        </a:spcBef>
                        <a:spcAft>
                          <a:spcPts val="0"/>
                        </a:spcAft>
                        <a:buClr>
                          <a:srgbClr val="000000"/>
                        </a:buClr>
                        <a:buSzPts val="1600"/>
                        <a:buFont typeface="Arial"/>
                        <a:buNone/>
                      </a:pPr>
                      <a:r>
                        <a:rPr lang="en-US" sz="1800" i="0" u="none" strike="noStrike" cap="none">
                          <a:solidFill>
                            <a:srgbClr val="101D49"/>
                          </a:solidFill>
                          <a:latin typeface="Calibri"/>
                          <a:ea typeface="Calibri"/>
                          <a:cs typeface="Calibri"/>
                          <a:sym typeface="Calibri"/>
                        </a:rPr>
                        <a:t>Reference Check Forms (Attachment H)</a:t>
                      </a:r>
                      <a:endParaRPr sz="1800" u="none" strike="noStrike" cap="none"/>
                    </a:p>
                  </a:txBody>
                  <a:tcPr marL="68575" marR="6857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bg1">
                        <a:lumMod val="95000"/>
                      </a:schemeClr>
                    </a:solidFill>
                  </a:tcPr>
                </a:tc>
                <a:extLst>
                  <a:ext uri="{0D108BD9-81ED-4DB2-BD59-A6C34878D82A}">
                    <a16:rowId xmlns:a16="http://schemas.microsoft.com/office/drawing/2014/main" val="10009"/>
                  </a:ext>
                </a:extLst>
              </a:tr>
            </a:tbl>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576"/>
        <p:cNvGrpSpPr/>
        <p:nvPr/>
      </p:nvGrpSpPr>
      <p:grpSpPr>
        <a:xfrm>
          <a:off x="0" y="0"/>
          <a:ext cx="0" cy="0"/>
          <a:chOff x="0" y="0"/>
          <a:chExt cx="0" cy="0"/>
        </a:xfrm>
      </p:grpSpPr>
      <p:sp>
        <p:nvSpPr>
          <p:cNvPr id="577" name="Google Shape;577;g1ee8d01f392_2_90"/>
          <p:cNvSpPr txBox="1">
            <a:spLocks noGrp="1"/>
          </p:cNvSpPr>
          <p:nvPr>
            <p:ph type="title"/>
          </p:nvPr>
        </p:nvSpPr>
        <p:spPr>
          <a:xfrm>
            <a:off x="1371600" y="87086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400"/>
              <a:buFont typeface="Times New Roman"/>
              <a:buNone/>
            </a:pPr>
            <a:r>
              <a:rPr lang="en-US" sz="4000">
                <a:latin typeface="Calibri"/>
                <a:ea typeface="Calibri"/>
                <a:cs typeface="Calibri"/>
                <a:sym typeface="Calibri"/>
              </a:rPr>
              <a:t>Submission Requirements</a:t>
            </a:r>
            <a:endParaRPr sz="4000">
              <a:latin typeface="Calibri"/>
              <a:ea typeface="Calibri"/>
              <a:cs typeface="Calibri"/>
              <a:sym typeface="Calibri"/>
            </a:endParaRPr>
          </a:p>
        </p:txBody>
      </p:sp>
      <p:sp>
        <p:nvSpPr>
          <p:cNvPr id="578" name="Google Shape;578;g1ee8d01f392_2_90"/>
          <p:cNvSpPr txBox="1">
            <a:spLocks noGrp="1"/>
          </p:cNvSpPr>
          <p:nvPr>
            <p:ph type="body" idx="1"/>
          </p:nvPr>
        </p:nvSpPr>
        <p:spPr>
          <a:xfrm>
            <a:off x="1371600" y="1828800"/>
            <a:ext cx="9324976" cy="4679400"/>
          </a:xfrm>
          <a:prstGeom prst="rect">
            <a:avLst/>
          </a:prstGeom>
          <a:noFill/>
          <a:ln>
            <a:noFill/>
          </a:ln>
        </p:spPr>
        <p:txBody>
          <a:bodyPr spcFirstLastPara="1" wrap="square" lIns="91425" tIns="45700" rIns="91425" bIns="45700" anchor="t" anchorCtr="0">
            <a:normAutofit fontScale="70000" lnSpcReduction="20000"/>
          </a:bodyPr>
          <a:lstStyle/>
          <a:p>
            <a:pPr marL="0" lvl="0" indent="0" algn="l" rtl="0">
              <a:lnSpc>
                <a:spcPct val="94000"/>
              </a:lnSpc>
              <a:spcBef>
                <a:spcPts val="0"/>
              </a:spcBef>
              <a:spcAft>
                <a:spcPts val="0"/>
              </a:spcAft>
              <a:buClr>
                <a:srgbClr val="101D49"/>
              </a:buClr>
              <a:buSzPct val="100000"/>
              <a:buNone/>
            </a:pPr>
            <a:r>
              <a:rPr lang="en-US" sz="2600" b="1">
                <a:solidFill>
                  <a:srgbClr val="101D49"/>
                </a:solidFill>
                <a:latin typeface="Calibri"/>
                <a:ea typeface="Calibri"/>
                <a:cs typeface="Calibri"/>
                <a:sym typeface="Calibri"/>
              </a:rPr>
              <a:t>All submissions must be made through the Supplier Portal as described in RFP Section 1.8. </a:t>
            </a:r>
            <a:endParaRPr>
              <a:solidFill>
                <a:srgbClr val="101D49"/>
              </a:solidFill>
            </a:endParaRPr>
          </a:p>
          <a:p>
            <a:pPr marL="0" lvl="0" indent="0" algn="l" rtl="0">
              <a:lnSpc>
                <a:spcPct val="94000"/>
              </a:lnSpc>
              <a:spcBef>
                <a:spcPts val="0"/>
              </a:spcBef>
              <a:spcAft>
                <a:spcPts val="0"/>
              </a:spcAft>
              <a:buClr>
                <a:srgbClr val="101D49"/>
              </a:buClr>
              <a:buSzPct val="100000"/>
              <a:buNone/>
            </a:pPr>
            <a:endParaRPr sz="2600">
              <a:solidFill>
                <a:srgbClr val="101D49"/>
              </a:solidFill>
              <a:latin typeface="Calibri"/>
              <a:ea typeface="Calibri"/>
              <a:cs typeface="Calibri"/>
              <a:sym typeface="Calibri"/>
            </a:endParaRPr>
          </a:p>
          <a:p>
            <a:pPr marL="457200" lvl="0" indent="-321945" algn="l" rtl="0">
              <a:lnSpc>
                <a:spcPct val="94000"/>
              </a:lnSpc>
              <a:spcBef>
                <a:spcPts val="0"/>
              </a:spcBef>
              <a:spcAft>
                <a:spcPts val="0"/>
              </a:spcAft>
              <a:buSzPct val="100000"/>
              <a:buFont typeface="Calibri"/>
              <a:buChar char="●"/>
            </a:pPr>
            <a:r>
              <a:rPr lang="en-US" sz="2100">
                <a:solidFill>
                  <a:srgbClr val="000000"/>
                </a:solidFill>
                <a:latin typeface="Calibri"/>
                <a:ea typeface="Calibri"/>
                <a:cs typeface="Calibri"/>
                <a:sym typeface="Calibri"/>
              </a:rPr>
              <a:t>All proposals must be received through the Supplier Portal at the link below by the Procurement Division no later than the date and time outlined in </a:t>
            </a:r>
            <a:r>
              <a:rPr lang="en-US" sz="2100" u="sng">
                <a:solidFill>
                  <a:schemeClr val="dk1"/>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Section 1.24</a:t>
            </a:r>
            <a:r>
              <a:rPr lang="en-US" sz="2100">
                <a:solidFill>
                  <a:schemeClr val="dk1"/>
                </a:solidFill>
                <a:latin typeface="Calibri"/>
                <a:ea typeface="Calibri"/>
                <a:cs typeface="Calibri"/>
                <a:sym typeface="Calibri"/>
              </a:rPr>
              <a:t> </a:t>
            </a:r>
            <a:r>
              <a:rPr lang="en-US" sz="2100">
                <a:solidFill>
                  <a:srgbClr val="000000"/>
                </a:solidFill>
                <a:latin typeface="Calibri"/>
                <a:ea typeface="Calibri"/>
                <a:cs typeface="Calibri"/>
                <a:sym typeface="Calibri"/>
              </a:rPr>
              <a:t>Summary of Milestones.  The proposal will be considered the official response in evaluating responses for scoring and protest resolution and may be posted on the IDOA website, </a:t>
            </a:r>
            <a:r>
              <a:rPr lang="en-US" sz="2100" u="sng">
                <a:solidFill>
                  <a:srgbClr val="0000FF"/>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https://www.in.gov/idoa/procurement/award-recommendations/</a:t>
            </a:r>
            <a:r>
              <a:rPr lang="en-US" sz="2100">
                <a:solidFill>
                  <a:srgbClr val="000000"/>
                </a:solidFill>
                <a:latin typeface="Calibri"/>
                <a:ea typeface="Calibri"/>
                <a:cs typeface="Calibri"/>
                <a:sym typeface="Calibri"/>
              </a:rPr>
              <a:t> if recommended for selection. The proposal must follow the format indicated in </a:t>
            </a:r>
            <a:r>
              <a:rPr lang="en-US" sz="2100" u="sng">
                <a:solidFill>
                  <a:schemeClr val="dk1"/>
                </a:solidFill>
                <a:latin typeface="Calibri"/>
                <a:ea typeface="Calibri"/>
                <a:cs typeface="Calibri"/>
                <a:sym typeface="Calibri"/>
                <a:hlinkClick r:id="rId5">
                  <a:extLst>
                    <a:ext uri="{A12FA001-AC4F-418D-AE19-62706E023703}">
                      <ahyp:hlinkClr xmlns:ahyp="http://schemas.microsoft.com/office/drawing/2018/hyperlinkcolor" val="tx"/>
                    </a:ext>
                  </a:extLst>
                </a:hlinkClick>
              </a:rPr>
              <a:t>Section Two</a:t>
            </a:r>
            <a:r>
              <a:rPr lang="en-US" sz="2100">
                <a:solidFill>
                  <a:schemeClr val="dk1"/>
                </a:solidFill>
                <a:latin typeface="Calibri"/>
                <a:ea typeface="Calibri"/>
                <a:cs typeface="Calibri"/>
                <a:sym typeface="Calibri"/>
              </a:rPr>
              <a:t> </a:t>
            </a:r>
            <a:r>
              <a:rPr lang="en-US" sz="2100">
                <a:solidFill>
                  <a:srgbClr val="000000"/>
                </a:solidFill>
                <a:latin typeface="Calibri"/>
                <a:ea typeface="Calibri"/>
                <a:cs typeface="Calibri"/>
                <a:sym typeface="Calibri"/>
              </a:rPr>
              <a:t>of the RFP document. No other method of submission will be accepted.  Unnecessarily elaborate brochures or other presentations, beyond those necessary to present a complete and effective proposal, are not desired.   </a:t>
            </a:r>
            <a:endParaRPr/>
          </a:p>
          <a:p>
            <a:pPr marL="384038" lvl="0" indent="-280722" algn="l" rtl="0">
              <a:lnSpc>
                <a:spcPct val="94000"/>
              </a:lnSpc>
              <a:spcBef>
                <a:spcPts val="0"/>
              </a:spcBef>
              <a:spcAft>
                <a:spcPts val="0"/>
              </a:spcAft>
              <a:buClr>
                <a:srgbClr val="101D49"/>
              </a:buClr>
              <a:buSzPct val="100000"/>
              <a:buNone/>
            </a:pPr>
            <a:endParaRPr sz="2100">
              <a:solidFill>
                <a:srgbClr val="000000"/>
              </a:solidFill>
              <a:latin typeface="Calibri"/>
              <a:ea typeface="Calibri"/>
              <a:cs typeface="Calibri"/>
              <a:sym typeface="Calibri"/>
            </a:endParaRPr>
          </a:p>
          <a:p>
            <a:pPr marL="457200" marR="0" lvl="0" indent="-321945" algn="l" rtl="0">
              <a:lnSpc>
                <a:spcPct val="94000"/>
              </a:lnSpc>
              <a:spcBef>
                <a:spcPts val="0"/>
              </a:spcBef>
              <a:spcAft>
                <a:spcPts val="0"/>
              </a:spcAft>
              <a:buSzPct val="100000"/>
              <a:buFont typeface="Calibri"/>
              <a:buChar char="●"/>
            </a:pPr>
            <a:r>
              <a:rPr lang="en-US" sz="2100">
                <a:solidFill>
                  <a:srgbClr val="000000"/>
                </a:solidFill>
                <a:latin typeface="Calibri"/>
                <a:ea typeface="Calibri"/>
                <a:cs typeface="Calibri"/>
                <a:sym typeface="Calibri"/>
              </a:rPr>
              <a:t>Multi-Factor Authentication:   </a:t>
            </a:r>
            <a:r>
              <a:rPr lang="en-US" sz="2100" u="sng">
                <a:solidFill>
                  <a:srgbClr val="0000FF"/>
                </a:solidFill>
                <a:latin typeface="Calibri"/>
                <a:ea typeface="Calibri"/>
                <a:cs typeface="Calibri"/>
                <a:sym typeface="Calibri"/>
                <a:hlinkClick r:id="rId6">
                  <a:extLst>
                    <a:ext uri="{A12FA001-AC4F-418D-AE19-62706E023703}">
                      <ahyp:hlinkClr xmlns:ahyp="http://schemas.microsoft.com/office/drawing/2018/hyperlinkcolor" val="tx"/>
                    </a:ext>
                  </a:extLst>
                </a:hlinkClick>
              </a:rPr>
              <a:t>https://www.in.gov/iot/customer-service/myshareingov/multi-factor-authentication/</a:t>
            </a:r>
            <a:endParaRPr sz="2100" u="sng">
              <a:solidFill>
                <a:srgbClr val="0000FF"/>
              </a:solidFill>
              <a:latin typeface="Calibri"/>
              <a:ea typeface="Calibri"/>
              <a:cs typeface="Calibri"/>
              <a:sym typeface="Calibri"/>
            </a:endParaRPr>
          </a:p>
          <a:p>
            <a:pPr marL="0" marR="0" lvl="0" indent="103313" algn="l" rtl="0">
              <a:lnSpc>
                <a:spcPct val="94000"/>
              </a:lnSpc>
              <a:spcBef>
                <a:spcPts val="0"/>
              </a:spcBef>
              <a:spcAft>
                <a:spcPts val="0"/>
              </a:spcAft>
              <a:buClr>
                <a:schemeClr val="dk2"/>
              </a:buClr>
              <a:buSzPct val="100000"/>
              <a:buNone/>
            </a:pPr>
            <a:endParaRPr sz="2100" u="sng">
              <a:solidFill>
                <a:srgbClr val="0000FF"/>
              </a:solidFill>
              <a:latin typeface="Calibri"/>
              <a:ea typeface="Calibri"/>
              <a:cs typeface="Calibri"/>
              <a:sym typeface="Calibri"/>
            </a:endParaRPr>
          </a:p>
          <a:p>
            <a:pPr marL="457200" lvl="0" indent="-321945" algn="l" rtl="0">
              <a:lnSpc>
                <a:spcPct val="94000"/>
              </a:lnSpc>
              <a:spcBef>
                <a:spcPts val="0"/>
              </a:spcBef>
              <a:spcAft>
                <a:spcPts val="0"/>
              </a:spcAft>
              <a:buSzPct val="100000"/>
              <a:buFont typeface="Calibri"/>
              <a:buChar char="●"/>
            </a:pPr>
            <a:r>
              <a:rPr lang="en-US" sz="2100">
                <a:solidFill>
                  <a:srgbClr val="000000"/>
                </a:solidFill>
                <a:latin typeface="Calibri"/>
                <a:ea typeface="Calibri"/>
                <a:cs typeface="Calibri"/>
                <a:sym typeface="Calibri"/>
              </a:rPr>
              <a:t>Supplier Portal:   </a:t>
            </a:r>
            <a:r>
              <a:rPr lang="en-US" sz="2100" u="sng">
                <a:solidFill>
                  <a:srgbClr val="0000FF"/>
                </a:solidFill>
                <a:latin typeface="Calibri"/>
                <a:ea typeface="Calibri"/>
                <a:cs typeface="Calibri"/>
                <a:sym typeface="Calibri"/>
                <a:hlinkClick r:id="rId7">
                  <a:extLst>
                    <a:ext uri="{A12FA001-AC4F-418D-AE19-62706E023703}">
                      <ahyp:hlinkClr xmlns:ahyp="http://schemas.microsoft.com/office/drawing/2018/hyperlinkcolor" val="tx"/>
                    </a:ext>
                  </a:extLst>
                </a:hlinkClick>
              </a:rPr>
              <a:t>https://www.in.gov/idoa/procurement/supplier-resource-center/requirements-to-do-business-with-the-state/bidder-profile-registration/</a:t>
            </a:r>
            <a:endParaRPr sz="2100" u="sng">
              <a:solidFill>
                <a:srgbClr val="0000FF"/>
              </a:solidFill>
              <a:latin typeface="Calibri"/>
              <a:ea typeface="Calibri"/>
              <a:cs typeface="Calibri"/>
              <a:sym typeface="Calibri"/>
            </a:endParaRPr>
          </a:p>
          <a:p>
            <a:pPr marL="0" lvl="0" indent="0" algn="l" rtl="0">
              <a:lnSpc>
                <a:spcPct val="94000"/>
              </a:lnSpc>
              <a:spcBef>
                <a:spcPts val="0"/>
              </a:spcBef>
              <a:spcAft>
                <a:spcPts val="0"/>
              </a:spcAft>
              <a:buClr>
                <a:schemeClr val="dk2"/>
              </a:buClr>
              <a:buSzPct val="100000"/>
              <a:buNone/>
            </a:pPr>
            <a:endParaRPr sz="2100">
              <a:latin typeface="Times New Roman"/>
              <a:ea typeface="Times New Roman"/>
              <a:cs typeface="Times New Roman"/>
              <a:sym typeface="Times New Roman"/>
            </a:endParaRPr>
          </a:p>
          <a:p>
            <a:pPr marL="457200" lvl="0" indent="-321945" algn="l" rtl="0">
              <a:lnSpc>
                <a:spcPct val="94000"/>
              </a:lnSpc>
              <a:spcBef>
                <a:spcPts val="0"/>
              </a:spcBef>
              <a:spcAft>
                <a:spcPts val="0"/>
              </a:spcAft>
              <a:buSzPct val="100000"/>
              <a:buFont typeface="Calibri"/>
              <a:buChar char="●"/>
            </a:pPr>
            <a:r>
              <a:rPr lang="en-US" sz="2100">
                <a:solidFill>
                  <a:srgbClr val="000000"/>
                </a:solidFill>
                <a:latin typeface="Calibri"/>
                <a:ea typeface="Calibri"/>
                <a:cs typeface="Calibri"/>
                <a:sym typeface="Calibri"/>
              </a:rPr>
              <a:t>PDF guide on how to submit an electronic bid: </a:t>
            </a:r>
            <a:r>
              <a:rPr lang="en-US" sz="2100" u="sng">
                <a:solidFill>
                  <a:srgbClr val="0000FF"/>
                </a:solidFill>
                <a:latin typeface="Calibri"/>
                <a:ea typeface="Calibri"/>
                <a:cs typeface="Calibri"/>
                <a:sym typeface="Calibri"/>
                <a:hlinkClick r:id="rId8">
                  <a:extLst>
                    <a:ext uri="{A12FA001-AC4F-418D-AE19-62706E023703}">
                      <ahyp:hlinkClr xmlns:ahyp="http://schemas.microsoft.com/office/drawing/2018/hyperlinkcolor" val="tx"/>
                    </a:ext>
                  </a:extLst>
                </a:hlinkClick>
              </a:rPr>
              <a:t>https://www.in.gov/idoa/procurement/supplier-resource-center/requirements-to-do-business-with-the-state/bidder-profile-registration/manage-my-bidder-profile/submitting-a-bid/</a:t>
            </a:r>
            <a:endParaRPr sz="2300" b="1">
              <a:solidFill>
                <a:srgbClr val="101D49"/>
              </a:solidFill>
              <a:latin typeface="Calibri"/>
              <a:ea typeface="Calibri"/>
              <a:cs typeface="Calibri"/>
              <a:sym typeface="Calibri"/>
            </a:endParaRPr>
          </a:p>
          <a:p>
            <a:pPr marL="457200" lvl="0" indent="0" algn="l" rtl="0">
              <a:lnSpc>
                <a:spcPct val="94000"/>
              </a:lnSpc>
              <a:spcBef>
                <a:spcPts val="0"/>
              </a:spcBef>
              <a:spcAft>
                <a:spcPts val="0"/>
              </a:spcAft>
              <a:buSzPct val="111800"/>
              <a:buNone/>
            </a:pPr>
            <a:endParaRPr sz="2300" b="1">
              <a:solidFill>
                <a:srgbClr val="101D49"/>
              </a:solidFill>
              <a:latin typeface="Calibri"/>
              <a:ea typeface="Calibri"/>
              <a:cs typeface="Calibri"/>
              <a:sym typeface="Calibri"/>
            </a:endParaRPr>
          </a:p>
          <a:p>
            <a:pPr marL="457200" lvl="0" indent="-330835" algn="l" rtl="0">
              <a:lnSpc>
                <a:spcPct val="94000"/>
              </a:lnSpc>
              <a:spcBef>
                <a:spcPts val="1200"/>
              </a:spcBef>
              <a:spcAft>
                <a:spcPts val="0"/>
              </a:spcAft>
              <a:buClr>
                <a:srgbClr val="101D49"/>
              </a:buClr>
              <a:buSzPct val="100000"/>
              <a:buFont typeface="Calibri"/>
              <a:buChar char="●"/>
            </a:pPr>
            <a:r>
              <a:rPr lang="en-US" sz="2300" b="1">
                <a:solidFill>
                  <a:srgbClr val="101D49"/>
                </a:solidFill>
                <a:latin typeface="Calibri"/>
                <a:ea typeface="Calibri"/>
                <a:cs typeface="Calibri"/>
                <a:sym typeface="Calibri"/>
              </a:rPr>
              <a:t>You must be a registered bidder to submit a proposal. </a:t>
            </a:r>
            <a:endParaRPr sz="2300">
              <a:latin typeface="Calibri"/>
              <a:ea typeface="Calibri"/>
              <a:cs typeface="Calibri"/>
              <a:sym typeface="Calibri"/>
            </a:endParaRPr>
          </a:p>
          <a:p>
            <a:pPr marL="0" lvl="0" indent="0" algn="l" rtl="0">
              <a:lnSpc>
                <a:spcPct val="94000"/>
              </a:lnSpc>
              <a:spcBef>
                <a:spcPts val="1200"/>
              </a:spcBef>
              <a:spcAft>
                <a:spcPts val="0"/>
              </a:spcAft>
              <a:buClr>
                <a:srgbClr val="FF0000"/>
              </a:buClr>
              <a:buSzPct val="100000"/>
              <a:buNone/>
            </a:pPr>
            <a:r>
              <a:rPr lang="en-US" sz="2100" b="1">
                <a:solidFill>
                  <a:srgbClr val="FF0000"/>
                </a:solidFill>
                <a:latin typeface="Calibri"/>
                <a:ea typeface="Calibri"/>
                <a:cs typeface="Calibri"/>
                <a:sym typeface="Calibri"/>
              </a:rPr>
              <a:t>It is your responsibility to ensure that all required documents and forms are submitted prior to the due dates. Failure to complete or submit required documents and forms may result in disqualification or loss of points. </a:t>
            </a:r>
            <a:endParaRPr sz="2100">
              <a:latin typeface="Calibri"/>
              <a:ea typeface="Calibri"/>
              <a:cs typeface="Calibri"/>
              <a:sym typeface="Calibri"/>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583"/>
        <p:cNvGrpSpPr/>
        <p:nvPr/>
      </p:nvGrpSpPr>
      <p:grpSpPr>
        <a:xfrm>
          <a:off x="0" y="0"/>
          <a:ext cx="0" cy="0"/>
          <a:chOff x="0" y="0"/>
          <a:chExt cx="0" cy="0"/>
        </a:xfrm>
      </p:grpSpPr>
      <p:sp>
        <p:nvSpPr>
          <p:cNvPr id="584" name="Google Shape;584;p37"/>
          <p:cNvSpPr txBox="1">
            <a:spLocks noGrp="1"/>
          </p:cNvSpPr>
          <p:nvPr>
            <p:ph type="title"/>
          </p:nvPr>
        </p:nvSpPr>
        <p:spPr>
          <a:xfrm>
            <a:off x="1371600" y="769723"/>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Additional Information</a:t>
            </a:r>
            <a:endParaRPr sz="4000"/>
          </a:p>
        </p:txBody>
      </p:sp>
      <p:sp>
        <p:nvSpPr>
          <p:cNvPr id="585" name="Google Shape;585;p37"/>
          <p:cNvSpPr txBox="1">
            <a:spLocks noGrp="1"/>
          </p:cNvSpPr>
          <p:nvPr>
            <p:ph type="body" idx="1"/>
          </p:nvPr>
        </p:nvSpPr>
        <p:spPr>
          <a:xfrm>
            <a:off x="1371600" y="1828800"/>
            <a:ext cx="9745500" cy="4437300"/>
          </a:xfrm>
          <a:prstGeom prst="rect">
            <a:avLst/>
          </a:prstGeom>
          <a:noFill/>
          <a:ln>
            <a:noFill/>
          </a:ln>
        </p:spPr>
        <p:txBody>
          <a:bodyPr spcFirstLastPara="1" wrap="square" lIns="91425" tIns="45700" rIns="91425" bIns="45700" anchor="t" anchorCtr="0">
            <a:noAutofit/>
          </a:bodyPr>
          <a:lstStyle/>
          <a:p>
            <a:pPr marL="342900" lvl="0" indent="-342900" algn="ctr" rtl="0">
              <a:lnSpc>
                <a:spcPct val="80000"/>
              </a:lnSpc>
              <a:spcBef>
                <a:spcPts val="0"/>
              </a:spcBef>
              <a:spcAft>
                <a:spcPts val="0"/>
              </a:spcAft>
              <a:buClr>
                <a:schemeClr val="dk1"/>
              </a:buClr>
              <a:buSzPts val="1800"/>
              <a:buNone/>
            </a:pPr>
            <a:r>
              <a:rPr lang="en-US" sz="1900" b="1">
                <a:solidFill>
                  <a:schemeClr val="dk1"/>
                </a:solidFill>
              </a:rPr>
              <a:t>IDOA PROCUREMENT LINKS AND NUMBERS</a:t>
            </a:r>
            <a:endParaRPr lang="en-US" sz="1900" b="1" u="sng">
              <a:solidFill>
                <a:schemeClr val="dk1"/>
              </a:solidFill>
            </a:endParaRPr>
          </a:p>
          <a:p>
            <a:pPr marL="342900" lvl="0" indent="-342900" algn="ctr" rtl="0">
              <a:lnSpc>
                <a:spcPct val="80000"/>
              </a:lnSpc>
              <a:spcBef>
                <a:spcPts val="0"/>
              </a:spcBef>
              <a:spcAft>
                <a:spcPts val="0"/>
              </a:spcAft>
              <a:buClr>
                <a:schemeClr val="dk1"/>
              </a:buClr>
              <a:buSzPts val="1800"/>
              <a:buNone/>
            </a:pPr>
            <a:r>
              <a:rPr lang="en-US" sz="1900" u="sng">
                <a:solidFill>
                  <a:srgbClr val="4C7C99"/>
                </a:solidFill>
                <a:hlinkClick r:id="rId3">
                  <a:extLst>
                    <a:ext uri="{A12FA001-AC4F-418D-AE19-62706E023703}">
                      <ahyp:hlinkClr xmlns:ahyp="http://schemas.microsoft.com/office/drawing/2018/hyperlinkcolor" val="tx"/>
                    </a:ext>
                  </a:extLst>
                </a:hlinkClick>
              </a:rPr>
              <a:t>http://www.in.gov/idoa/2354.htm</a:t>
            </a:r>
            <a:endParaRPr sz="1900">
              <a:solidFill>
                <a:srgbClr val="4C7C99"/>
              </a:solidFill>
            </a:endParaRPr>
          </a:p>
          <a:p>
            <a:pPr marL="342900" lvl="0" indent="-342900" algn="ctr" rtl="0">
              <a:lnSpc>
                <a:spcPct val="80000"/>
              </a:lnSpc>
              <a:spcBef>
                <a:spcPts val="360"/>
              </a:spcBef>
              <a:spcAft>
                <a:spcPts val="0"/>
              </a:spcAft>
              <a:buClr>
                <a:schemeClr val="dk2"/>
              </a:buClr>
              <a:buSzPts val="1800"/>
              <a:buNone/>
            </a:pPr>
            <a:endParaRPr sz="1900">
              <a:solidFill>
                <a:schemeClr val="dk1"/>
              </a:solidFill>
            </a:endParaRPr>
          </a:p>
          <a:p>
            <a:pPr marL="342900" lvl="0" indent="-342900" algn="l" rtl="0">
              <a:lnSpc>
                <a:spcPct val="80000"/>
              </a:lnSpc>
              <a:spcBef>
                <a:spcPts val="360"/>
              </a:spcBef>
              <a:spcAft>
                <a:spcPts val="0"/>
              </a:spcAft>
              <a:buClr>
                <a:schemeClr val="dk1"/>
              </a:buClr>
              <a:buSzPts val="1800"/>
              <a:buFont typeface="Libre Franklin"/>
              <a:buChar char="●"/>
            </a:pPr>
            <a:r>
              <a:rPr lang="en-US" sz="1900">
                <a:solidFill>
                  <a:schemeClr val="dk1"/>
                </a:solidFill>
              </a:rPr>
              <a:t>Link to the developing for bidder registry with IDOA and Secretary of State.</a:t>
            </a:r>
            <a:endParaRPr sz="1900"/>
          </a:p>
          <a:p>
            <a:pPr marL="514350" lvl="1" indent="0" algn="l" rtl="0">
              <a:lnSpc>
                <a:spcPct val="80000"/>
              </a:lnSpc>
              <a:spcBef>
                <a:spcPts val="360"/>
              </a:spcBef>
              <a:spcAft>
                <a:spcPts val="0"/>
              </a:spcAft>
              <a:buClr>
                <a:srgbClr val="4C7C99"/>
              </a:buClr>
              <a:buSzPts val="1800"/>
              <a:buNone/>
            </a:pPr>
            <a:r>
              <a:rPr lang="en-US" sz="1900" i="0" u="sng">
                <a:solidFill>
                  <a:srgbClr val="4C7C99"/>
                </a:solidFill>
                <a:hlinkClick r:id="rId4">
                  <a:extLst>
                    <a:ext uri="{A12FA001-AC4F-418D-AE19-62706E023703}">
                      <ahyp:hlinkClr xmlns:ahyp="http://schemas.microsoft.com/office/drawing/2018/hyperlinkcolor" val="tx"/>
                    </a:ext>
                  </a:extLst>
                </a:hlinkClick>
              </a:rPr>
              <a:t>http://www.in.gov/idoa/2464.htm</a:t>
            </a:r>
            <a:endParaRPr sz="1900" i="0">
              <a:solidFill>
                <a:srgbClr val="4C7C99"/>
              </a:solidFill>
            </a:endParaRPr>
          </a:p>
          <a:p>
            <a:pPr marL="342900" lvl="0" indent="-342900" algn="l" rtl="0">
              <a:lnSpc>
                <a:spcPct val="80000"/>
              </a:lnSpc>
              <a:spcBef>
                <a:spcPts val="360"/>
              </a:spcBef>
              <a:spcAft>
                <a:spcPts val="0"/>
              </a:spcAft>
              <a:buClr>
                <a:schemeClr val="dk1"/>
              </a:buClr>
              <a:buSzPts val="1800"/>
              <a:buFont typeface="Libre Franklin"/>
              <a:buChar char="●"/>
            </a:pPr>
            <a:r>
              <a:rPr lang="en-US" sz="1900">
                <a:solidFill>
                  <a:schemeClr val="dk1"/>
                </a:solidFill>
              </a:rPr>
              <a:t>Secretary of State of Indiana:</a:t>
            </a:r>
            <a:endParaRPr sz="1900"/>
          </a:p>
          <a:p>
            <a:pPr marL="514350" lvl="1" indent="0" algn="l" rtl="0">
              <a:lnSpc>
                <a:spcPct val="80000"/>
              </a:lnSpc>
              <a:spcBef>
                <a:spcPts val="360"/>
              </a:spcBef>
              <a:spcAft>
                <a:spcPts val="0"/>
              </a:spcAft>
              <a:buClr>
                <a:schemeClr val="dk1"/>
              </a:buClr>
              <a:buSzPts val="1800"/>
              <a:buNone/>
            </a:pPr>
            <a:r>
              <a:rPr lang="en-US" sz="1900" i="0">
                <a:solidFill>
                  <a:schemeClr val="dk1"/>
                </a:solidFill>
              </a:rPr>
              <a:t>Can be reached at (317) 232-6576 for registration assistance. </a:t>
            </a:r>
            <a:r>
              <a:rPr lang="en-US" sz="1900" i="0" u="sng">
                <a:solidFill>
                  <a:srgbClr val="4C7C99"/>
                </a:solidFill>
                <a:hlinkClick r:id="rId5">
                  <a:extLst>
                    <a:ext uri="{A12FA001-AC4F-418D-AE19-62706E023703}">
                      <ahyp:hlinkClr xmlns:ahyp="http://schemas.microsoft.com/office/drawing/2018/hyperlinkcolor" val="tx"/>
                    </a:ext>
                  </a:extLst>
                </a:hlinkClick>
              </a:rPr>
              <a:t>www.in.gov/sos</a:t>
            </a:r>
            <a:endParaRPr sz="1900" i="0">
              <a:solidFill>
                <a:srgbClr val="4C7C99"/>
              </a:solidFill>
            </a:endParaRPr>
          </a:p>
          <a:p>
            <a:pPr marL="342900" lvl="0" indent="-342900" algn="l" rtl="0">
              <a:lnSpc>
                <a:spcPct val="80000"/>
              </a:lnSpc>
              <a:spcBef>
                <a:spcPts val="360"/>
              </a:spcBef>
              <a:spcAft>
                <a:spcPts val="0"/>
              </a:spcAft>
              <a:buClr>
                <a:schemeClr val="dk1"/>
              </a:buClr>
              <a:buSzPts val="1800"/>
              <a:buFont typeface="Libre Franklin"/>
              <a:buChar char="●"/>
            </a:pPr>
            <a:r>
              <a:rPr lang="en-US" sz="1900">
                <a:solidFill>
                  <a:schemeClr val="dk1"/>
                </a:solidFill>
              </a:rPr>
              <a:t>See Vendor and Supplier Resource Center:</a:t>
            </a:r>
            <a:endParaRPr sz="1900"/>
          </a:p>
          <a:p>
            <a:pPr marL="514350" lvl="1" indent="0" algn="l" rtl="0">
              <a:lnSpc>
                <a:spcPct val="80000"/>
              </a:lnSpc>
              <a:spcBef>
                <a:spcPts val="360"/>
              </a:spcBef>
              <a:spcAft>
                <a:spcPts val="0"/>
              </a:spcAft>
              <a:buClr>
                <a:srgbClr val="4C7C99"/>
              </a:buClr>
              <a:buSzPts val="1800"/>
              <a:buNone/>
            </a:pPr>
            <a:r>
              <a:rPr lang="en-US" sz="1900" i="0" u="sng">
                <a:solidFill>
                  <a:srgbClr val="4C7C99"/>
                </a:solidFill>
                <a:hlinkClick r:id="rId6">
                  <a:extLst>
                    <a:ext uri="{A12FA001-AC4F-418D-AE19-62706E023703}">
                      <ahyp:hlinkClr xmlns:ahyp="http://schemas.microsoft.com/office/drawing/2018/hyperlinkcolor" val="tx"/>
                    </a:ext>
                  </a:extLst>
                </a:hlinkClick>
              </a:rPr>
              <a:t>http://www.in.gov/idoa/3106.htm</a:t>
            </a:r>
            <a:endParaRPr sz="1900" i="0">
              <a:solidFill>
                <a:srgbClr val="4C7C99"/>
              </a:solidFill>
            </a:endParaRPr>
          </a:p>
          <a:p>
            <a:pPr marL="342900" lvl="0" indent="-342900" algn="l" rtl="0">
              <a:lnSpc>
                <a:spcPct val="80000"/>
              </a:lnSpc>
              <a:spcBef>
                <a:spcPts val="360"/>
              </a:spcBef>
              <a:spcAft>
                <a:spcPts val="0"/>
              </a:spcAft>
              <a:buClr>
                <a:schemeClr val="dk1"/>
              </a:buClr>
              <a:buSzPts val="1800"/>
              <a:buFont typeface="Libre Franklin"/>
              <a:buChar char="●"/>
            </a:pPr>
            <a:r>
              <a:rPr lang="en-US" sz="1900">
                <a:solidFill>
                  <a:schemeClr val="dk1"/>
                </a:solidFill>
              </a:rPr>
              <a:t>Minority and Women Owned Business Enterprises:</a:t>
            </a:r>
            <a:endParaRPr sz="1900"/>
          </a:p>
          <a:p>
            <a:pPr marL="530339" lvl="1" indent="0" algn="l" rtl="0">
              <a:lnSpc>
                <a:spcPct val="80000"/>
              </a:lnSpc>
              <a:spcBef>
                <a:spcPts val="360"/>
              </a:spcBef>
              <a:spcAft>
                <a:spcPts val="0"/>
              </a:spcAft>
              <a:buClr>
                <a:schemeClr val="dk1"/>
              </a:buClr>
              <a:buSzPts val="1800"/>
              <a:buNone/>
            </a:pPr>
            <a:r>
              <a:rPr lang="en-US" sz="1900" i="0">
                <a:solidFill>
                  <a:schemeClr val="dk1"/>
                </a:solidFill>
              </a:rPr>
              <a:t>Link to more information and full listing of IDOA Minority and Women Owned Businesses</a:t>
            </a:r>
            <a:endParaRPr sz="1900"/>
          </a:p>
          <a:p>
            <a:pPr marL="530339" lvl="1" indent="0" algn="l" rtl="0">
              <a:lnSpc>
                <a:spcPct val="80000"/>
              </a:lnSpc>
              <a:spcBef>
                <a:spcPts val="360"/>
              </a:spcBef>
              <a:spcAft>
                <a:spcPts val="0"/>
              </a:spcAft>
              <a:buClr>
                <a:srgbClr val="4C7C99"/>
              </a:buClr>
              <a:buSzPts val="1800"/>
              <a:buNone/>
            </a:pPr>
            <a:r>
              <a:rPr lang="en-US" sz="1900" i="0" u="sng">
                <a:solidFill>
                  <a:srgbClr val="4C7C99"/>
                </a:solidFill>
                <a:hlinkClick r:id="rId7">
                  <a:extLst>
                    <a:ext uri="{A12FA001-AC4F-418D-AE19-62706E023703}">
                      <ahyp:hlinkClr xmlns:ahyp="http://schemas.microsoft.com/office/drawing/2018/hyperlinkcolor" val="tx"/>
                    </a:ext>
                  </a:extLst>
                </a:hlinkClick>
              </a:rPr>
              <a:t>http://www.in.gov/idoa/2352.htm</a:t>
            </a:r>
            <a:endParaRPr sz="1900" i="0">
              <a:solidFill>
                <a:srgbClr val="4C7C99"/>
              </a:solidFill>
            </a:endParaRPr>
          </a:p>
          <a:p>
            <a:pPr marL="342900" lvl="0" indent="-342900" algn="l" rtl="0">
              <a:lnSpc>
                <a:spcPct val="80000"/>
              </a:lnSpc>
              <a:spcBef>
                <a:spcPts val="360"/>
              </a:spcBef>
              <a:spcAft>
                <a:spcPts val="0"/>
              </a:spcAft>
              <a:buClr>
                <a:schemeClr val="dk1"/>
              </a:buClr>
              <a:buSzPts val="1800"/>
              <a:buFont typeface="Libre Franklin"/>
              <a:buChar char="●"/>
            </a:pPr>
            <a:r>
              <a:rPr lang="en-US" sz="1900">
                <a:solidFill>
                  <a:schemeClr val="dk1"/>
                </a:solidFill>
              </a:rPr>
              <a:t>RFP posting and updates:</a:t>
            </a:r>
            <a:endParaRPr sz="1900"/>
          </a:p>
          <a:p>
            <a:pPr marL="530339" lvl="1" indent="0" algn="l" rtl="0">
              <a:lnSpc>
                <a:spcPct val="80000"/>
              </a:lnSpc>
              <a:spcBef>
                <a:spcPts val="360"/>
              </a:spcBef>
              <a:spcAft>
                <a:spcPts val="0"/>
              </a:spcAft>
              <a:buClr>
                <a:schemeClr val="dk1"/>
              </a:buClr>
              <a:buSzPts val="1800"/>
              <a:buNone/>
            </a:pPr>
            <a:r>
              <a:rPr lang="en-US" sz="1900" i="0">
                <a:solidFill>
                  <a:schemeClr val="dk1"/>
                </a:solidFill>
              </a:rPr>
              <a:t>Go to </a:t>
            </a:r>
            <a:r>
              <a:rPr lang="en-US" sz="1900" i="0" u="sng">
                <a:solidFill>
                  <a:srgbClr val="4C7C99"/>
                </a:solidFill>
                <a:hlinkClick r:id="rId3">
                  <a:extLst>
                    <a:ext uri="{A12FA001-AC4F-418D-AE19-62706E023703}">
                      <ahyp:hlinkClr xmlns:ahyp="http://schemas.microsoft.com/office/drawing/2018/hyperlinkcolor" val="tx"/>
                    </a:ext>
                  </a:extLst>
                </a:hlinkClick>
              </a:rPr>
              <a:t>http://www.in.gov/idoa/2354.htm</a:t>
            </a:r>
            <a:r>
              <a:rPr lang="en-US" sz="1900" i="0">
                <a:solidFill>
                  <a:srgbClr val="4C7C99"/>
                </a:solidFill>
              </a:rPr>
              <a:t> </a:t>
            </a:r>
            <a:r>
              <a:rPr lang="en-US" sz="1900" i="0">
                <a:solidFill>
                  <a:schemeClr val="dk1"/>
                </a:solidFill>
              </a:rPr>
              <a:t>(select “Current Opportunities” link) </a:t>
            </a:r>
            <a:endParaRPr sz="1900"/>
          </a:p>
          <a:p>
            <a:pPr marL="530339" lvl="1" indent="0" algn="l" rtl="0">
              <a:lnSpc>
                <a:spcPct val="80000"/>
              </a:lnSpc>
              <a:spcBef>
                <a:spcPts val="0"/>
              </a:spcBef>
              <a:spcAft>
                <a:spcPts val="0"/>
              </a:spcAft>
              <a:buClr>
                <a:schemeClr val="dk1"/>
              </a:buClr>
              <a:buSzPts val="1800"/>
              <a:buNone/>
            </a:pPr>
            <a:r>
              <a:rPr lang="en-US" sz="1900" i="0">
                <a:solidFill>
                  <a:schemeClr val="dk1"/>
                </a:solidFill>
              </a:rPr>
              <a:t>Scroll through table until you find desired RFP number on left-hand side and click the link.</a:t>
            </a:r>
            <a:endParaRPr sz="1900" b="1" i="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590"/>
        <p:cNvGrpSpPr/>
        <p:nvPr/>
      </p:nvGrpSpPr>
      <p:grpSpPr>
        <a:xfrm>
          <a:off x="0" y="0"/>
          <a:ext cx="0" cy="0"/>
          <a:chOff x="0" y="0"/>
          <a:chExt cx="0" cy="0"/>
        </a:xfrm>
      </p:grpSpPr>
      <p:sp>
        <p:nvSpPr>
          <p:cNvPr id="591" name="Google Shape;591;p38"/>
          <p:cNvSpPr txBox="1">
            <a:spLocks noGrp="1"/>
          </p:cNvSpPr>
          <p:nvPr>
            <p:ph type="title"/>
          </p:nvPr>
        </p:nvSpPr>
        <p:spPr>
          <a:xfrm>
            <a:off x="1371600" y="76560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Questions</a:t>
            </a:r>
            <a:br>
              <a:rPr lang="en-US" sz="4000">
                <a:solidFill>
                  <a:schemeClr val="dk1"/>
                </a:solidFill>
              </a:rPr>
            </a:br>
            <a:endParaRPr sz="4000"/>
          </a:p>
        </p:txBody>
      </p:sp>
      <p:sp>
        <p:nvSpPr>
          <p:cNvPr id="592" name="Google Shape;592;p38"/>
          <p:cNvSpPr txBox="1">
            <a:spLocks noGrp="1"/>
          </p:cNvSpPr>
          <p:nvPr>
            <p:ph type="body" idx="1"/>
          </p:nvPr>
        </p:nvSpPr>
        <p:spPr>
          <a:xfrm>
            <a:off x="1371600" y="1828800"/>
            <a:ext cx="9601200" cy="2656200"/>
          </a:xfrm>
          <a:prstGeom prst="rect">
            <a:avLst/>
          </a:prstGeom>
          <a:noFill/>
          <a:ln>
            <a:noFill/>
          </a:ln>
        </p:spPr>
        <p:txBody>
          <a:bodyPr spcFirstLastPara="1" wrap="square" lIns="91425" tIns="45700" rIns="91425" bIns="45700" anchor="t" anchorCtr="0">
            <a:normAutofit/>
          </a:bodyPr>
          <a:lstStyle/>
          <a:p>
            <a:pPr marL="457200" lvl="0" indent="-363061" algn="l" rtl="0">
              <a:lnSpc>
                <a:spcPct val="94000"/>
              </a:lnSpc>
              <a:spcBef>
                <a:spcPts val="0"/>
              </a:spcBef>
              <a:spcAft>
                <a:spcPts val="0"/>
              </a:spcAft>
              <a:buClr>
                <a:srgbClr val="101D49"/>
              </a:buClr>
              <a:buSzPct val="100000"/>
              <a:buChar char="●"/>
            </a:pPr>
            <a:r>
              <a:rPr lang="en-US" sz="2500">
                <a:solidFill>
                  <a:srgbClr val="101D49"/>
                </a:solidFill>
              </a:rPr>
              <a:t>All questions/inquiries should be submitted using the Q&amp;A Templates (Attachment G1/G2) based on the process outlined in Section 1.7 of the RFP Main Document.</a:t>
            </a:r>
            <a:endParaRPr sz="2500">
              <a:solidFill>
                <a:srgbClr val="101D49"/>
              </a:solidFill>
            </a:endParaRPr>
          </a:p>
          <a:p>
            <a:pPr marL="0" lvl="0" indent="0" algn="l" rtl="0">
              <a:lnSpc>
                <a:spcPct val="94000"/>
              </a:lnSpc>
              <a:spcBef>
                <a:spcPts val="0"/>
              </a:spcBef>
              <a:spcAft>
                <a:spcPts val="0"/>
              </a:spcAft>
              <a:buNone/>
            </a:pPr>
            <a:endParaRPr sz="2500">
              <a:solidFill>
                <a:srgbClr val="101D49"/>
              </a:solidFill>
            </a:endParaRPr>
          </a:p>
          <a:p>
            <a:pPr marL="457200" lvl="0" indent="-380523" algn="l" rtl="0">
              <a:lnSpc>
                <a:spcPct val="94000"/>
              </a:lnSpc>
              <a:spcBef>
                <a:spcPts val="0"/>
              </a:spcBef>
              <a:spcAft>
                <a:spcPts val="0"/>
              </a:spcAft>
              <a:buClr>
                <a:srgbClr val="101D49"/>
              </a:buClr>
              <a:buSzPct val="100000"/>
              <a:buChar char="●"/>
            </a:pPr>
            <a:r>
              <a:rPr lang="en-US" sz="2500">
                <a:solidFill>
                  <a:srgbClr val="101D49"/>
                </a:solidFill>
              </a:rPr>
              <a:t>Reminder: If interested, send a Pre-Proposal Network Opportunities Form (Attachment I) via email, to rfp@idoa.in.gov by 3:00 PM ET on Tuesday, 6/3/2025.</a:t>
            </a:r>
            <a:endParaRPr sz="2500">
              <a:solidFill>
                <a:srgbClr val="101D49"/>
              </a:solidFill>
            </a:endParaRPr>
          </a:p>
          <a:p>
            <a:pPr marL="0" lvl="0" indent="0" algn="l" rtl="0">
              <a:lnSpc>
                <a:spcPct val="94000"/>
              </a:lnSpc>
              <a:spcBef>
                <a:spcPts val="0"/>
              </a:spcBef>
              <a:spcAft>
                <a:spcPts val="0"/>
              </a:spcAft>
              <a:buNone/>
            </a:pPr>
            <a:endParaRPr sz="2500">
              <a:solidFill>
                <a:srgbClr val="101D49"/>
              </a:solidFill>
            </a:endParaRPr>
          </a:p>
          <a:p>
            <a:pPr marL="0" lvl="0" indent="0" algn="l" rtl="0">
              <a:lnSpc>
                <a:spcPct val="94000"/>
              </a:lnSpc>
              <a:spcBef>
                <a:spcPts val="1200"/>
              </a:spcBef>
              <a:spcAft>
                <a:spcPts val="0"/>
              </a:spcAft>
              <a:buClr>
                <a:schemeClr val="dk2"/>
              </a:buClr>
              <a:buSzPct val="100000"/>
              <a:buFont typeface="Libre Franklin"/>
              <a:buNone/>
            </a:pPr>
            <a:endParaRPr sz="2500">
              <a:solidFill>
                <a:schemeClr val="dk1"/>
              </a:solidFill>
            </a:endParaRPr>
          </a:p>
          <a:p>
            <a:pPr marL="0" lvl="0" indent="0" algn="l" rtl="0">
              <a:lnSpc>
                <a:spcPct val="94000"/>
              </a:lnSpc>
              <a:spcBef>
                <a:spcPts val="1200"/>
              </a:spcBef>
              <a:spcAft>
                <a:spcPts val="0"/>
              </a:spcAft>
              <a:buClr>
                <a:schemeClr val="dk2"/>
              </a:buClr>
              <a:buSzPct val="100000"/>
              <a:buFont typeface="Libre Franklin"/>
              <a:buNone/>
            </a:pPr>
            <a:endParaRPr sz="2500">
              <a:solidFill>
                <a:schemeClr val="dk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4"/>
          <p:cNvSpPr txBox="1">
            <a:spLocks noGrp="1"/>
          </p:cNvSpPr>
          <p:nvPr>
            <p:ph type="title"/>
          </p:nvPr>
        </p:nvSpPr>
        <p:spPr>
          <a:xfrm>
            <a:off x="1371600" y="770286"/>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Purpose of the RFP and Background</a:t>
            </a:r>
            <a:endParaRPr sz="4000"/>
          </a:p>
        </p:txBody>
      </p:sp>
      <p:sp>
        <p:nvSpPr>
          <p:cNvPr id="222" name="Google Shape;222;p4"/>
          <p:cNvSpPr txBox="1">
            <a:spLocks noGrp="1"/>
          </p:cNvSpPr>
          <p:nvPr>
            <p:ph type="body" idx="1"/>
          </p:nvPr>
        </p:nvSpPr>
        <p:spPr>
          <a:xfrm>
            <a:off x="1371600" y="1828800"/>
            <a:ext cx="9070200" cy="37956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SzPts val="2000"/>
              <a:buNone/>
            </a:pPr>
            <a:endParaRPr>
              <a:solidFill>
                <a:srgbClr val="101D49"/>
              </a:solidFill>
            </a:endParaRPr>
          </a:p>
          <a:p>
            <a:pPr marL="457200" lvl="0" indent="-381000" algn="l" rtl="0">
              <a:lnSpc>
                <a:spcPct val="94000"/>
              </a:lnSpc>
              <a:spcBef>
                <a:spcPts val="0"/>
              </a:spcBef>
              <a:spcAft>
                <a:spcPts val="0"/>
              </a:spcAft>
              <a:buClr>
                <a:srgbClr val="101D49"/>
              </a:buClr>
              <a:buSzPts val="2400"/>
              <a:buChar char="●"/>
            </a:pPr>
            <a:r>
              <a:rPr lang="en-US">
                <a:solidFill>
                  <a:srgbClr val="101D49"/>
                </a:solidFill>
              </a:rPr>
              <a:t>IDOA is looking to contract with a Respondent who can provide Vehicle Parts and Accessories to all State agencies and other Governmental Bodies. </a:t>
            </a:r>
            <a:endParaRPr>
              <a:solidFill>
                <a:srgbClr val="101D49"/>
              </a:solidFill>
            </a:endParaRPr>
          </a:p>
          <a:p>
            <a:pPr marL="0" lvl="0" indent="0" algn="l" rtl="0">
              <a:lnSpc>
                <a:spcPct val="94000"/>
              </a:lnSpc>
              <a:spcBef>
                <a:spcPts val="0"/>
              </a:spcBef>
              <a:spcAft>
                <a:spcPts val="0"/>
              </a:spcAft>
              <a:buNone/>
            </a:pPr>
            <a:endParaRPr>
              <a:solidFill>
                <a:srgbClr val="101D49"/>
              </a:solidFill>
            </a:endParaRPr>
          </a:p>
          <a:p>
            <a:pPr marL="457200" lvl="0" indent="-381000" algn="l" rtl="0">
              <a:lnSpc>
                <a:spcPct val="94000"/>
              </a:lnSpc>
              <a:spcBef>
                <a:spcPts val="0"/>
              </a:spcBef>
              <a:spcAft>
                <a:spcPts val="0"/>
              </a:spcAft>
              <a:buClr>
                <a:srgbClr val="101D49"/>
              </a:buClr>
              <a:buSzPts val="2400"/>
              <a:buChar char="●"/>
            </a:pPr>
            <a:r>
              <a:rPr lang="en-US">
                <a:solidFill>
                  <a:srgbClr val="101D49"/>
                </a:solidFill>
              </a:rPr>
              <a:t>The State has robust requirements that can be found in the Scope of Work (Section 1.4 of the main RFP). </a:t>
            </a:r>
            <a:endParaRPr>
              <a:solidFill>
                <a:srgbClr val="101D49"/>
              </a:solidFill>
            </a:endParaRPr>
          </a:p>
          <a:p>
            <a:pPr marL="0" lvl="0" indent="0" algn="l" rtl="0">
              <a:lnSpc>
                <a:spcPct val="94000"/>
              </a:lnSpc>
              <a:spcBef>
                <a:spcPts val="0"/>
              </a:spcBef>
              <a:spcAft>
                <a:spcPts val="0"/>
              </a:spcAft>
              <a:buClr>
                <a:schemeClr val="dk2"/>
              </a:buClr>
              <a:buSzPts val="2400"/>
              <a:buNone/>
            </a:pPr>
            <a:endParaRPr>
              <a:solidFill>
                <a:srgbClr val="101D49"/>
              </a:solidFill>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101D49"/>
        </a:solidFill>
        <a:effectLst/>
      </p:bgPr>
    </p:bg>
    <p:spTree>
      <p:nvGrpSpPr>
        <p:cNvPr id="1" name="Shape 597"/>
        <p:cNvGrpSpPr/>
        <p:nvPr/>
      </p:nvGrpSpPr>
      <p:grpSpPr>
        <a:xfrm>
          <a:off x="0" y="0"/>
          <a:ext cx="0" cy="0"/>
          <a:chOff x="0" y="0"/>
          <a:chExt cx="0" cy="0"/>
        </a:xfrm>
      </p:grpSpPr>
      <p:sp>
        <p:nvSpPr>
          <p:cNvPr id="598" name="Google Shape;598;p39"/>
          <p:cNvSpPr txBox="1">
            <a:spLocks noGrp="1"/>
          </p:cNvSpPr>
          <p:nvPr>
            <p:ph type="ctrTitle"/>
          </p:nvPr>
        </p:nvSpPr>
        <p:spPr>
          <a:xfrm>
            <a:off x="2083626" y="2065518"/>
            <a:ext cx="7531768" cy="4584700"/>
          </a:xfrm>
          <a:prstGeom prst="rect">
            <a:avLst/>
          </a:prstGeom>
          <a:noFill/>
          <a:ln>
            <a:noFill/>
          </a:ln>
        </p:spPr>
        <p:txBody>
          <a:bodyPr spcFirstLastPara="1" wrap="square" lIns="91425" tIns="45700" rIns="91425" bIns="45700" anchor="t" anchorCtr="0">
            <a:noAutofit/>
          </a:bodyPr>
          <a:lstStyle/>
          <a:p>
            <a:pPr>
              <a:buSzPts val="6000"/>
            </a:pPr>
            <a:r>
              <a:rPr lang="en-US" sz="5400" b="1" cap="none" dirty="0">
                <a:latin typeface="Calibri"/>
                <a:ea typeface="Calibri"/>
                <a:cs typeface="Calibri"/>
                <a:sym typeface="Calibri"/>
              </a:rPr>
              <a:t>Thank You</a:t>
            </a:r>
            <a:br>
              <a:rPr lang="en-US" sz="4400" b="1" cap="none" dirty="0">
                <a:latin typeface="Calibri"/>
                <a:ea typeface="Calibri"/>
                <a:cs typeface="Calibri"/>
                <a:sym typeface="Calibri"/>
              </a:rPr>
            </a:br>
            <a:br>
              <a:rPr lang="en-US" sz="3000" b="1" cap="none" dirty="0"/>
            </a:br>
            <a:br>
              <a:rPr lang="en-US" sz="3000" b="1" cap="none" dirty="0"/>
            </a:br>
            <a:r>
              <a:rPr lang="en-US" sz="2400" b="1" dirty="0"/>
              <a:t>Arthur Sample IV</a:t>
            </a:r>
            <a:br>
              <a:rPr lang="en-US" sz="2400" b="1" cap="none" dirty="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2"/>
                  </a:ext>
                </a:extLst>
              </a:rPr>
            </a:br>
            <a:r>
              <a:rPr lang="en-US" sz="2400" dirty="0"/>
              <a:t>asample@idoa.in.gov</a:t>
            </a:r>
            <a:br>
              <a:rPr lang="en-US" sz="2400" b="1" cap="none" dirty="0"/>
            </a:br>
            <a:br>
              <a:rPr lang="en-US" sz="2400" b="1" cap="none" dirty="0"/>
            </a:br>
            <a:r>
              <a:rPr lang="en-US" sz="2400" b="1" cap="none" dirty="0">
                <a:latin typeface="Calibri"/>
                <a:ea typeface="Calibri"/>
                <a:cs typeface="Calibri"/>
                <a:sym typeface="Calibri"/>
              </a:rPr>
              <a:t>Division of Supplier Diversity</a:t>
            </a:r>
            <a:br>
              <a:rPr lang="en-US" sz="2400" cap="none" dirty="0"/>
            </a:br>
            <a:r>
              <a:rPr lang="en-US" sz="2400" u="sng" cap="none" dirty="0">
                <a:solidFill>
                  <a:srgbClr val="0000FF"/>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mwbecompliance@idoa.in.gov</a:t>
            </a:r>
            <a:r>
              <a:rPr lang="en-US" sz="2400" cap="none" dirty="0">
                <a:solidFill>
                  <a:srgbClr val="0000FF"/>
                </a:solidFill>
                <a:latin typeface="Calibri"/>
                <a:ea typeface="Calibri"/>
                <a:cs typeface="Calibri"/>
                <a:sym typeface="Calibri"/>
              </a:rPr>
              <a:t> </a:t>
            </a:r>
            <a:br>
              <a:rPr lang="en-US" sz="2400" cap="none" dirty="0"/>
            </a:br>
            <a:r>
              <a:rPr lang="en-US" sz="2400" u="sng" cap="none" dirty="0">
                <a:solidFill>
                  <a:srgbClr val="0000FF"/>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www.in.gov/idoa/mwbe/payaudit.htm</a:t>
            </a:r>
            <a:r>
              <a:rPr lang="en-US" sz="2400" cap="none" dirty="0">
                <a:solidFill>
                  <a:srgbClr val="0000FF"/>
                </a:solidFill>
                <a:latin typeface="Calibri"/>
                <a:ea typeface="Calibri"/>
                <a:cs typeface="Calibri"/>
                <a:sym typeface="Calibri"/>
              </a:rPr>
              <a:t> </a:t>
            </a:r>
            <a:endParaRPr sz="2400" cap="none" dirty="0">
              <a:solidFill>
                <a:srgbClr val="0000FF"/>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5"/>
          <p:cNvSpPr txBox="1">
            <a:spLocks noGrp="1"/>
          </p:cNvSpPr>
          <p:nvPr>
            <p:ph type="body" idx="1"/>
          </p:nvPr>
        </p:nvSpPr>
        <p:spPr>
          <a:xfrm>
            <a:off x="1371600" y="1828800"/>
            <a:ext cx="9174600" cy="3084945"/>
          </a:xfrm>
          <a:prstGeom prst="rect">
            <a:avLst/>
          </a:prstGeom>
          <a:noFill/>
          <a:ln>
            <a:noFill/>
          </a:ln>
        </p:spPr>
        <p:txBody>
          <a:bodyPr spcFirstLastPara="1" wrap="square" lIns="91425" tIns="45700" rIns="91425" bIns="45700" anchor="t" anchorCtr="0">
            <a:noAutofit/>
          </a:bodyPr>
          <a:lstStyle/>
          <a:p>
            <a:pPr marL="457200" lvl="0" indent="-355600" algn="l" rtl="0">
              <a:lnSpc>
                <a:spcPct val="94000"/>
              </a:lnSpc>
              <a:spcBef>
                <a:spcPts val="0"/>
              </a:spcBef>
              <a:spcAft>
                <a:spcPts val="0"/>
              </a:spcAft>
              <a:buClr>
                <a:srgbClr val="101D49"/>
              </a:buClr>
              <a:buSzPts val="2000"/>
              <a:buChar char="●"/>
            </a:pPr>
            <a:r>
              <a:rPr lang="en-US" sz="1700">
                <a:solidFill>
                  <a:srgbClr val="101D49"/>
                </a:solidFill>
              </a:rPr>
              <a:t>The State is seeking to contract with a Respondent to provide </a:t>
            </a:r>
            <a:r>
              <a:rPr lang="en-US" sz="1700" b="1">
                <a:solidFill>
                  <a:srgbClr val="101D49"/>
                </a:solidFill>
              </a:rPr>
              <a:t>Vehicle Parts and Accessories</a:t>
            </a:r>
            <a:r>
              <a:rPr lang="en-US" sz="1700">
                <a:solidFill>
                  <a:srgbClr val="101D49"/>
                </a:solidFill>
              </a:rPr>
              <a:t> to all State Agencies and other Governmental Bodies.</a:t>
            </a:r>
          </a:p>
          <a:p>
            <a:pPr marL="101600" lvl="0" indent="0" algn="l" rtl="0">
              <a:lnSpc>
                <a:spcPct val="94000"/>
              </a:lnSpc>
              <a:spcBef>
                <a:spcPts val="0"/>
              </a:spcBef>
              <a:spcAft>
                <a:spcPts val="0"/>
              </a:spcAft>
              <a:buClr>
                <a:srgbClr val="101D49"/>
              </a:buClr>
              <a:buSzPts val="2000"/>
              <a:buNone/>
            </a:pPr>
            <a:endParaRPr lang="en-US" sz="1700">
              <a:solidFill>
                <a:srgbClr val="101D49"/>
              </a:solidFill>
            </a:endParaRPr>
          </a:p>
          <a:p>
            <a:pPr marL="457200" lvl="0" indent="-355600" algn="l" rtl="0">
              <a:lnSpc>
                <a:spcPct val="94000"/>
              </a:lnSpc>
              <a:spcBef>
                <a:spcPts val="0"/>
              </a:spcBef>
              <a:spcAft>
                <a:spcPts val="0"/>
              </a:spcAft>
              <a:buClr>
                <a:srgbClr val="101D49"/>
              </a:buClr>
              <a:buSzPts val="2000"/>
              <a:buChar char="●"/>
            </a:pPr>
            <a:r>
              <a:rPr lang="en-US" sz="1700" b="0" i="0">
                <a:solidFill>
                  <a:srgbClr val="101D49"/>
                </a:solidFill>
                <a:effectLst/>
                <a:latin typeface="Calibri" panose="020F0502020204030204" pitchFamily="34" charset="0"/>
              </a:rPr>
              <a:t>The following will be expected of Awarded Respondents:</a:t>
            </a:r>
          </a:p>
          <a:p>
            <a:pPr lvl="1">
              <a:spcBef>
                <a:spcPts val="0"/>
              </a:spcBef>
              <a:buClr>
                <a:srgbClr val="101D49"/>
              </a:buClr>
              <a:buFont typeface="Courier New" panose="02070309020205020404" pitchFamily="49" charset="0"/>
              <a:buChar char="o"/>
            </a:pPr>
            <a:r>
              <a:rPr lang="en-US" sz="1700" b="0" i="0">
                <a:solidFill>
                  <a:srgbClr val="101D49"/>
                </a:solidFill>
                <a:effectLst/>
                <a:latin typeface="Calibri" panose="020F0502020204030204" pitchFamily="34" charset="0"/>
              </a:rPr>
              <a:t>A </a:t>
            </a:r>
            <a:r>
              <a:rPr lang="en-US" sz="1700" b="1" i="0">
                <a:solidFill>
                  <a:srgbClr val="101D49"/>
                </a:solidFill>
                <a:effectLst/>
                <a:latin typeface="Calibri" panose="020F0502020204030204" pitchFamily="34" charset="0"/>
              </a:rPr>
              <a:t>robust catalog </a:t>
            </a:r>
            <a:r>
              <a:rPr lang="en-US" sz="1700" b="0" i="0">
                <a:solidFill>
                  <a:srgbClr val="101D49"/>
                </a:solidFill>
                <a:effectLst/>
                <a:latin typeface="Calibri" panose="020F0502020204030204" pitchFamily="34" charset="0"/>
              </a:rPr>
              <a:t>of items and fast and reliable delivery services.</a:t>
            </a:r>
          </a:p>
          <a:p>
            <a:pPr lvl="1">
              <a:spcBef>
                <a:spcPts val="0"/>
              </a:spcBef>
              <a:buClr>
                <a:srgbClr val="101D49"/>
              </a:buClr>
              <a:buFont typeface="Courier New" panose="02070309020205020404" pitchFamily="49" charset="0"/>
              <a:buChar char="o"/>
            </a:pPr>
            <a:r>
              <a:rPr lang="en-US" sz="1700" b="0" i="0">
                <a:solidFill>
                  <a:srgbClr val="101D49"/>
                </a:solidFill>
                <a:effectLst/>
                <a:latin typeface="Calibri" panose="020F0502020204030204" pitchFamily="34" charset="0"/>
              </a:rPr>
              <a:t>The ability to purchase products </a:t>
            </a:r>
            <a:r>
              <a:rPr lang="en-US" sz="1700" b="1" i="0">
                <a:solidFill>
                  <a:srgbClr val="101D49"/>
                </a:solidFill>
                <a:effectLst/>
                <a:latin typeface="Calibri" panose="020F0502020204030204" pitchFamily="34" charset="0"/>
              </a:rPr>
              <a:t>online using punch-out catalogs</a:t>
            </a:r>
            <a:r>
              <a:rPr lang="en-US" sz="1700" b="0" i="0">
                <a:solidFill>
                  <a:srgbClr val="101D49"/>
                </a:solidFill>
                <a:effectLst/>
                <a:latin typeface="Calibri" panose="020F0502020204030204" pitchFamily="34" charset="0"/>
              </a:rPr>
              <a:t>. The State strongly prefers that these catalogs be vendor-provided and vendor-hosted.</a:t>
            </a:r>
          </a:p>
          <a:p>
            <a:pPr lvl="1">
              <a:spcBef>
                <a:spcPts val="0"/>
              </a:spcBef>
              <a:buClr>
                <a:srgbClr val="101D49"/>
              </a:buClr>
              <a:buFont typeface="Courier New" panose="02070309020205020404" pitchFamily="49" charset="0"/>
              <a:buChar char="o"/>
            </a:pPr>
            <a:r>
              <a:rPr lang="en-US" sz="1700" b="1" i="0">
                <a:solidFill>
                  <a:srgbClr val="101D49"/>
                </a:solidFill>
                <a:latin typeface="Calibri" panose="020F0502020204030204" pitchFamily="34" charset="0"/>
              </a:rPr>
              <a:t>E</a:t>
            </a:r>
            <a:r>
              <a:rPr lang="en-US" sz="1700" b="1" i="0">
                <a:solidFill>
                  <a:srgbClr val="101D49"/>
                </a:solidFill>
                <a:effectLst/>
                <a:latin typeface="Calibri" panose="020F0502020204030204" pitchFamily="34" charset="0"/>
              </a:rPr>
              <a:t>xcellent</a:t>
            </a:r>
            <a:r>
              <a:rPr lang="en-US" sz="1700" b="0" i="0">
                <a:solidFill>
                  <a:srgbClr val="101D49"/>
                </a:solidFill>
                <a:effectLst/>
                <a:latin typeface="Calibri" panose="020F0502020204030204" pitchFamily="34" charset="0"/>
              </a:rPr>
              <a:t> customer service and </a:t>
            </a:r>
            <a:r>
              <a:rPr lang="en-US" sz="1700" b="1" i="0">
                <a:solidFill>
                  <a:srgbClr val="101D49"/>
                </a:solidFill>
                <a:effectLst/>
                <a:latin typeface="Calibri" panose="020F0502020204030204" pitchFamily="34" charset="0"/>
              </a:rPr>
              <a:t>detailed</a:t>
            </a:r>
            <a:r>
              <a:rPr lang="en-US" sz="1700" b="0" i="0">
                <a:solidFill>
                  <a:srgbClr val="101D49"/>
                </a:solidFill>
                <a:effectLst/>
                <a:latin typeface="Calibri" panose="020F0502020204030204" pitchFamily="34" charset="0"/>
              </a:rPr>
              <a:t> reporting.  </a:t>
            </a:r>
            <a:endParaRPr sz="1700">
              <a:solidFill>
                <a:srgbClr val="101D49"/>
              </a:solidFill>
            </a:endParaRPr>
          </a:p>
          <a:p>
            <a:pPr marL="0" lvl="0" indent="0" algn="l" rtl="0">
              <a:lnSpc>
                <a:spcPct val="94000"/>
              </a:lnSpc>
              <a:spcBef>
                <a:spcPts val="0"/>
              </a:spcBef>
              <a:spcAft>
                <a:spcPts val="0"/>
              </a:spcAft>
              <a:buNone/>
            </a:pPr>
            <a:endParaRPr sz="1700">
              <a:solidFill>
                <a:srgbClr val="101D49"/>
              </a:solidFill>
            </a:endParaRPr>
          </a:p>
          <a:p>
            <a:pPr marL="457200" lvl="0" indent="-355600" algn="l" rtl="0">
              <a:lnSpc>
                <a:spcPct val="94000"/>
              </a:lnSpc>
              <a:spcBef>
                <a:spcPts val="0"/>
              </a:spcBef>
              <a:spcAft>
                <a:spcPts val="0"/>
              </a:spcAft>
              <a:buClr>
                <a:srgbClr val="101D49"/>
              </a:buClr>
              <a:buSzPts val="2000"/>
              <a:buChar char="●"/>
            </a:pPr>
            <a:r>
              <a:rPr lang="en-US" sz="1700">
                <a:solidFill>
                  <a:srgbClr val="101D49"/>
                </a:solidFill>
              </a:rPr>
              <a:t>Vehicle Parts and Accessories purchased by the State are grouped according to the following ten product </a:t>
            </a:r>
            <a:r>
              <a:rPr lang="en-US" sz="1700">
                <a:solidFill>
                  <a:srgbClr val="101D49"/>
                </a:solidFill>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1"/>
                  </a:ext>
                </a:extLst>
              </a:rPr>
              <a:t>categories</a:t>
            </a:r>
            <a:r>
              <a:rPr lang="en-US" sz="1700">
                <a:solidFill>
                  <a:srgbClr val="101D49"/>
                </a:solidFill>
              </a:rPr>
              <a:t>:</a:t>
            </a:r>
            <a:endParaRPr sz="1700">
              <a:solidFill>
                <a:srgbClr val="101D49"/>
              </a:solidFill>
            </a:endParaRPr>
          </a:p>
        </p:txBody>
      </p:sp>
      <p:sp>
        <p:nvSpPr>
          <p:cNvPr id="229" name="Google Shape;229;p5"/>
          <p:cNvSpPr txBox="1">
            <a:spLocks noGrp="1"/>
          </p:cNvSpPr>
          <p:nvPr>
            <p:ph type="title"/>
          </p:nvPr>
        </p:nvSpPr>
        <p:spPr>
          <a:xfrm>
            <a:off x="1400654" y="763097"/>
            <a:ext cx="9601200" cy="74994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Scope of Work – Attachment L</a:t>
            </a:r>
            <a:endParaRPr sz="4000">
              <a:solidFill>
                <a:srgbClr val="101D49"/>
              </a:solidFill>
            </a:endParaRPr>
          </a:p>
        </p:txBody>
      </p:sp>
      <p:sp>
        <p:nvSpPr>
          <p:cNvPr id="2" name="TextBox 1">
            <a:extLst>
              <a:ext uri="{FF2B5EF4-FFF2-40B4-BE49-F238E27FC236}">
                <a16:creationId xmlns:a16="http://schemas.microsoft.com/office/drawing/2014/main" id="{0D47630D-2456-CA91-A340-908AFE07A65B}"/>
              </a:ext>
            </a:extLst>
          </p:cNvPr>
          <p:cNvSpPr txBox="1"/>
          <p:nvPr/>
        </p:nvSpPr>
        <p:spPr>
          <a:xfrm>
            <a:off x="2438400" y="4517448"/>
            <a:ext cx="3500582" cy="1104790"/>
          </a:xfrm>
          <a:prstGeom prst="rect">
            <a:avLst/>
          </a:prstGeom>
          <a:noFill/>
        </p:spPr>
        <p:txBody>
          <a:bodyPr wrap="square" rtlCol="0">
            <a:spAutoFit/>
          </a:bodyPr>
          <a:lstStyle/>
          <a:p>
            <a:pPr marL="1371600" lvl="2" indent="-355600" algn="l" rtl="0">
              <a:lnSpc>
                <a:spcPct val="94000"/>
              </a:lnSpc>
              <a:spcBef>
                <a:spcPts val="0"/>
              </a:spcBef>
              <a:spcAft>
                <a:spcPts val="0"/>
              </a:spcAft>
              <a:buClr>
                <a:srgbClr val="101D49"/>
              </a:buClr>
              <a:buSzPts val="2000"/>
              <a:buChar char="■"/>
            </a:pPr>
            <a:r>
              <a:rPr lang="en-US" sz="1400">
                <a:solidFill>
                  <a:srgbClr val="101D49"/>
                </a:solidFill>
                <a:latin typeface="Calibri" panose="020F0502020204030204" pitchFamily="34" charset="0"/>
                <a:ea typeface="Calibri" panose="020F0502020204030204" pitchFamily="34" charset="0"/>
                <a:cs typeface="Calibri" panose="020F0502020204030204" pitchFamily="34" charset="0"/>
              </a:rPr>
              <a:t>Batteries </a:t>
            </a:r>
          </a:p>
          <a:p>
            <a:pPr marL="1371600" lvl="2" indent="-355600" algn="l" rtl="0">
              <a:lnSpc>
                <a:spcPct val="94000"/>
              </a:lnSpc>
              <a:spcBef>
                <a:spcPts val="0"/>
              </a:spcBef>
              <a:spcAft>
                <a:spcPts val="0"/>
              </a:spcAft>
              <a:buClr>
                <a:srgbClr val="101D49"/>
              </a:buClr>
              <a:buSzPts val="2000"/>
              <a:buChar char="■"/>
            </a:pPr>
            <a:r>
              <a:rPr lang="en-US" sz="1400">
                <a:solidFill>
                  <a:srgbClr val="101D49"/>
                </a:solidFill>
                <a:latin typeface="Calibri" panose="020F0502020204030204" pitchFamily="34" charset="0"/>
                <a:ea typeface="Calibri" panose="020F0502020204030204" pitchFamily="34" charset="0"/>
                <a:cs typeface="Calibri" panose="020F0502020204030204" pitchFamily="34" charset="0"/>
              </a:rPr>
              <a:t>Brakes</a:t>
            </a:r>
          </a:p>
          <a:p>
            <a:pPr marL="1371600" lvl="2" indent="-355600" algn="l" rtl="0">
              <a:lnSpc>
                <a:spcPct val="94000"/>
              </a:lnSpc>
              <a:spcBef>
                <a:spcPts val="0"/>
              </a:spcBef>
              <a:spcAft>
                <a:spcPts val="0"/>
              </a:spcAft>
              <a:buClr>
                <a:srgbClr val="101D49"/>
              </a:buClr>
              <a:buSzPts val="2000"/>
              <a:buChar char="■"/>
            </a:pPr>
            <a:r>
              <a:rPr lang="en-US" sz="1400">
                <a:solidFill>
                  <a:srgbClr val="101D49"/>
                </a:solidFill>
                <a:latin typeface="Calibri" panose="020F0502020204030204" pitchFamily="34" charset="0"/>
                <a:ea typeface="Calibri" panose="020F0502020204030204" pitchFamily="34" charset="0"/>
                <a:cs typeface="Calibri" panose="020F0502020204030204" pitchFamily="34" charset="0"/>
              </a:rPr>
              <a:t>Chemicals and Cleaners</a:t>
            </a:r>
          </a:p>
          <a:p>
            <a:pPr marL="1371600" lvl="2" indent="-355600" algn="l" rtl="0">
              <a:lnSpc>
                <a:spcPct val="94000"/>
              </a:lnSpc>
              <a:spcBef>
                <a:spcPts val="0"/>
              </a:spcBef>
              <a:spcAft>
                <a:spcPts val="0"/>
              </a:spcAft>
              <a:buClr>
                <a:srgbClr val="101D49"/>
              </a:buClr>
              <a:buSzPts val="2000"/>
              <a:buChar char="■"/>
            </a:pPr>
            <a:r>
              <a:rPr lang="en-US" sz="1400">
                <a:solidFill>
                  <a:srgbClr val="101D49"/>
                </a:solidFill>
                <a:latin typeface="Calibri" panose="020F0502020204030204" pitchFamily="34" charset="0"/>
                <a:ea typeface="Calibri" panose="020F0502020204030204" pitchFamily="34" charset="0"/>
                <a:cs typeface="Calibri" panose="020F0502020204030204" pitchFamily="34" charset="0"/>
              </a:rPr>
              <a:t>Electrical and Lighting</a:t>
            </a:r>
          </a:p>
          <a:p>
            <a:pPr marL="1371600" lvl="2" indent="-355600" algn="l" rtl="0">
              <a:lnSpc>
                <a:spcPct val="94000"/>
              </a:lnSpc>
              <a:spcBef>
                <a:spcPts val="0"/>
              </a:spcBef>
              <a:spcAft>
                <a:spcPts val="0"/>
              </a:spcAft>
              <a:buClr>
                <a:srgbClr val="101D49"/>
              </a:buClr>
              <a:buSzPts val="2000"/>
              <a:buChar char="■"/>
            </a:pPr>
            <a:r>
              <a:rPr lang="en-US" sz="1400">
                <a:solidFill>
                  <a:srgbClr val="101D49"/>
                </a:solidFill>
                <a:latin typeface="Calibri" panose="020F0502020204030204" pitchFamily="34" charset="0"/>
                <a:ea typeface="Calibri" panose="020F0502020204030204" pitchFamily="34" charset="0"/>
                <a:cs typeface="Calibri" panose="020F0502020204030204" pitchFamily="34" charset="0"/>
              </a:rPr>
              <a:t>Engine and Driveline</a:t>
            </a:r>
          </a:p>
        </p:txBody>
      </p:sp>
      <p:sp>
        <p:nvSpPr>
          <p:cNvPr id="3" name="TextBox 2">
            <a:extLst>
              <a:ext uri="{FF2B5EF4-FFF2-40B4-BE49-F238E27FC236}">
                <a16:creationId xmlns:a16="http://schemas.microsoft.com/office/drawing/2014/main" id="{556E4FA8-35D2-90A8-4A25-E22C49E65898}"/>
              </a:ext>
            </a:extLst>
          </p:cNvPr>
          <p:cNvSpPr txBox="1"/>
          <p:nvPr/>
        </p:nvSpPr>
        <p:spPr>
          <a:xfrm>
            <a:off x="5181600" y="4519041"/>
            <a:ext cx="4267193" cy="1104790"/>
          </a:xfrm>
          <a:prstGeom prst="rect">
            <a:avLst/>
          </a:prstGeom>
          <a:noFill/>
        </p:spPr>
        <p:txBody>
          <a:bodyPr wrap="square" rtlCol="0">
            <a:spAutoFit/>
          </a:bodyPr>
          <a:lstStyle/>
          <a:p>
            <a:pPr marL="1371600" lvl="2" indent="-355600" algn="l" rtl="0">
              <a:lnSpc>
                <a:spcPct val="94000"/>
              </a:lnSpc>
              <a:spcBef>
                <a:spcPts val="0"/>
              </a:spcBef>
              <a:spcAft>
                <a:spcPts val="0"/>
              </a:spcAft>
              <a:buClr>
                <a:srgbClr val="101D49"/>
              </a:buClr>
              <a:buSzPts val="2000"/>
              <a:buChar char="■"/>
            </a:pPr>
            <a:r>
              <a:rPr lang="en-US" sz="1400">
                <a:solidFill>
                  <a:srgbClr val="101D49"/>
                </a:solidFill>
                <a:latin typeface="Calibri" panose="020F0502020204030204" pitchFamily="34" charset="0"/>
                <a:ea typeface="Calibri" panose="020F0502020204030204" pitchFamily="34" charset="0"/>
                <a:cs typeface="Calibri" panose="020F0502020204030204" pitchFamily="34" charset="0"/>
              </a:rPr>
              <a:t>HVAC</a:t>
            </a:r>
          </a:p>
          <a:p>
            <a:pPr marL="1371600" lvl="2" indent="-355600" algn="l" rtl="0">
              <a:lnSpc>
                <a:spcPct val="94000"/>
              </a:lnSpc>
              <a:spcBef>
                <a:spcPts val="0"/>
              </a:spcBef>
              <a:spcAft>
                <a:spcPts val="0"/>
              </a:spcAft>
              <a:buClr>
                <a:srgbClr val="101D49"/>
              </a:buClr>
              <a:buSzPts val="2000"/>
              <a:buChar char="■"/>
            </a:pPr>
            <a:r>
              <a:rPr lang="en-US" sz="1400">
                <a:solidFill>
                  <a:srgbClr val="101D49"/>
                </a:solidFill>
                <a:latin typeface="Calibri" panose="020F0502020204030204" pitchFamily="34" charset="0"/>
                <a:ea typeface="Calibri" panose="020F0502020204030204" pitchFamily="34" charset="0"/>
                <a:cs typeface="Calibri" panose="020F0502020204030204" pitchFamily="34" charset="0"/>
              </a:rPr>
              <a:t>Interior and Exterior</a:t>
            </a:r>
          </a:p>
          <a:p>
            <a:pPr marL="1371600" lvl="2" indent="-355600" algn="l" rtl="0">
              <a:lnSpc>
                <a:spcPct val="94000"/>
              </a:lnSpc>
              <a:spcBef>
                <a:spcPts val="0"/>
              </a:spcBef>
              <a:spcAft>
                <a:spcPts val="0"/>
              </a:spcAft>
              <a:buClr>
                <a:srgbClr val="101D49"/>
              </a:buClr>
              <a:buSzPts val="2000"/>
              <a:buChar char="■"/>
            </a:pPr>
            <a:r>
              <a:rPr lang="en-US" sz="1400">
                <a:solidFill>
                  <a:srgbClr val="101D49"/>
                </a:solidFill>
                <a:latin typeface="Calibri" panose="020F0502020204030204" pitchFamily="34" charset="0"/>
                <a:ea typeface="Calibri" panose="020F0502020204030204" pitchFamily="34" charset="0"/>
                <a:cs typeface="Calibri" panose="020F0502020204030204" pitchFamily="34" charset="0"/>
              </a:rPr>
              <a:t>Oils, Fluids, and Filters</a:t>
            </a:r>
          </a:p>
          <a:p>
            <a:pPr marL="1371600" lvl="2" indent="-355600" algn="l" rtl="0">
              <a:lnSpc>
                <a:spcPct val="94000"/>
              </a:lnSpc>
              <a:spcBef>
                <a:spcPts val="0"/>
              </a:spcBef>
              <a:spcAft>
                <a:spcPts val="0"/>
              </a:spcAft>
              <a:buClr>
                <a:srgbClr val="101D49"/>
              </a:buClr>
              <a:buSzPts val="2000"/>
              <a:buChar char="■"/>
            </a:pPr>
            <a:r>
              <a:rPr lang="en-US" sz="1400">
                <a:solidFill>
                  <a:srgbClr val="101D49"/>
                </a:solidFill>
                <a:latin typeface="Calibri" panose="020F0502020204030204" pitchFamily="34" charset="0"/>
                <a:ea typeface="Calibri" panose="020F0502020204030204" pitchFamily="34" charset="0"/>
                <a:cs typeface="Calibri" panose="020F0502020204030204" pitchFamily="34" charset="0"/>
              </a:rPr>
              <a:t>Shop Supplies and Tools</a:t>
            </a:r>
          </a:p>
          <a:p>
            <a:pPr marL="1371600" lvl="2" indent="-355600" algn="l" rtl="0">
              <a:lnSpc>
                <a:spcPct val="94000"/>
              </a:lnSpc>
              <a:spcBef>
                <a:spcPts val="0"/>
              </a:spcBef>
              <a:spcAft>
                <a:spcPts val="0"/>
              </a:spcAft>
              <a:buClr>
                <a:srgbClr val="101D49"/>
              </a:buClr>
              <a:buSzPts val="2000"/>
              <a:buChar char="■"/>
            </a:pPr>
            <a:r>
              <a:rPr lang="en-US" sz="1400">
                <a:solidFill>
                  <a:srgbClr val="101D49"/>
                </a:solidFill>
                <a:latin typeface="Calibri" panose="020F0502020204030204" pitchFamily="34" charset="0"/>
                <a:ea typeface="Calibri" panose="020F0502020204030204" pitchFamily="34" charset="0"/>
                <a:cs typeface="Calibri" panose="020F0502020204030204" pitchFamily="34" charset="0"/>
              </a:rPr>
              <a:t>Steering, Suspension and Wheels</a:t>
            </a:r>
            <a:r>
              <a:rPr lang="en-US" sz="1400" b="1">
                <a:solidFill>
                  <a:srgbClr val="FF0000"/>
                </a:solidFill>
                <a:latin typeface="Calibri" panose="020F0502020204030204" pitchFamily="34" charset="0"/>
                <a:ea typeface="Calibri" panose="020F0502020204030204" pitchFamily="34" charset="0"/>
                <a:cs typeface="Calibri" panose="020F0502020204030204" pitchFamily="34" charset="0"/>
              </a:rPr>
              <a:t> </a:t>
            </a:r>
            <a:endParaRPr lang="en-US" sz="1400">
              <a:solidFill>
                <a:srgbClr val="FF0000"/>
              </a:solidFill>
              <a:latin typeface="Calibri" panose="020F0502020204030204" pitchFamily="34" charset="0"/>
              <a:ea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627F5EFF-D132-D78B-7647-7292379ED7D5}"/>
              </a:ext>
            </a:extLst>
          </p:cNvPr>
          <p:cNvSpPr txBox="1"/>
          <p:nvPr/>
        </p:nvSpPr>
        <p:spPr>
          <a:xfrm>
            <a:off x="1371600" y="5746063"/>
            <a:ext cx="9174600" cy="523220"/>
          </a:xfrm>
          <a:prstGeom prst="rect">
            <a:avLst/>
          </a:prstGeom>
          <a:noFill/>
        </p:spPr>
        <p:txBody>
          <a:bodyPr wrap="square" rtlCol="0">
            <a:spAutoFit/>
          </a:bodyPr>
          <a:lstStyle/>
          <a:p>
            <a:r>
              <a:rPr lang="en-US" b="1">
                <a:solidFill>
                  <a:srgbClr val="101D49"/>
                </a:solidFill>
              </a:rPr>
              <a:t>Note: </a:t>
            </a:r>
            <a:r>
              <a:rPr lang="en-US" b="0" i="0">
                <a:solidFill>
                  <a:srgbClr val="101D49"/>
                </a:solidFill>
                <a:effectLst/>
                <a:latin typeface="WordVisi_MSFontService"/>
              </a:rPr>
              <a:t>This RFP is not inclusive of services to install or repair (outside of what is guaranteed by warranty) any vehicle parts or accessories, nor is it inclusive of any vehicle diagnostics or maintenance services.</a:t>
            </a:r>
            <a:endParaRPr lang="en-US" b="1">
              <a:solidFill>
                <a:srgbClr val="101D49"/>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g1ee8b2ca97d_0_0"/>
          <p:cNvSpPr txBox="1">
            <a:spLocks noGrp="1"/>
          </p:cNvSpPr>
          <p:nvPr>
            <p:ph type="body" idx="1"/>
          </p:nvPr>
        </p:nvSpPr>
        <p:spPr>
          <a:xfrm>
            <a:off x="1371606" y="1828813"/>
            <a:ext cx="9174600" cy="1071405"/>
          </a:xfrm>
          <a:prstGeom prst="rect">
            <a:avLst/>
          </a:prstGeom>
          <a:noFill/>
          <a:ln>
            <a:noFill/>
          </a:ln>
        </p:spPr>
        <p:txBody>
          <a:bodyPr spcFirstLastPara="1" wrap="square" lIns="91425" tIns="45700" rIns="91425" bIns="45700" anchor="t" anchorCtr="0">
            <a:noAutofit/>
          </a:bodyPr>
          <a:lstStyle/>
          <a:p>
            <a:pPr marL="457200" lvl="0" indent="-355600" algn="l" rtl="0">
              <a:lnSpc>
                <a:spcPct val="94000"/>
              </a:lnSpc>
              <a:spcBef>
                <a:spcPts val="0"/>
              </a:spcBef>
              <a:spcAft>
                <a:spcPts val="0"/>
              </a:spcAft>
              <a:buClr>
                <a:srgbClr val="101D49"/>
              </a:buClr>
              <a:buSzPts val="2000"/>
              <a:buChar char="●"/>
            </a:pPr>
            <a:r>
              <a:rPr lang="en-US" sz="1900" i="0">
                <a:solidFill>
                  <a:srgbClr val="101D49"/>
                </a:solidFill>
              </a:rPr>
              <a:t>The two tables below </a:t>
            </a:r>
            <a:r>
              <a:rPr lang="en-US" sz="1900">
                <a:solidFill>
                  <a:srgbClr val="101D49"/>
                </a:solidFill>
              </a:rPr>
              <a:t>represent </a:t>
            </a:r>
            <a:r>
              <a:rPr lang="en-US" sz="1900" i="0">
                <a:solidFill>
                  <a:srgbClr val="101D49"/>
                </a:solidFill>
              </a:rPr>
              <a:t>a high-level purchasing profil</a:t>
            </a:r>
            <a:r>
              <a:rPr lang="en-US" sz="1900">
                <a:solidFill>
                  <a:srgbClr val="101D49"/>
                </a:solidFill>
              </a:rPr>
              <a:t>e, reflecting the total spend on Vehicle Parts and Accessories by entity and product category over the last four calendar years.</a:t>
            </a:r>
            <a:endParaRPr sz="1900">
              <a:solidFill>
                <a:srgbClr val="101D49"/>
              </a:solidFill>
            </a:endParaRPr>
          </a:p>
          <a:p>
            <a:pPr marL="0" lvl="0" indent="0" algn="l" rtl="0">
              <a:lnSpc>
                <a:spcPct val="94000"/>
              </a:lnSpc>
              <a:spcBef>
                <a:spcPts val="0"/>
              </a:spcBef>
              <a:spcAft>
                <a:spcPts val="0"/>
              </a:spcAft>
              <a:buClr>
                <a:schemeClr val="dk1"/>
              </a:buClr>
              <a:buSzPts val="1100"/>
              <a:buNone/>
            </a:pPr>
            <a:endParaRPr sz="1800">
              <a:solidFill>
                <a:srgbClr val="101D49"/>
              </a:solidFill>
            </a:endParaRPr>
          </a:p>
          <a:p>
            <a:pPr marL="0" lvl="0" indent="0" algn="l" rtl="0">
              <a:lnSpc>
                <a:spcPct val="94000"/>
              </a:lnSpc>
              <a:spcBef>
                <a:spcPts val="0"/>
              </a:spcBef>
              <a:spcAft>
                <a:spcPts val="0"/>
              </a:spcAft>
              <a:buClr>
                <a:schemeClr val="dk1"/>
              </a:buClr>
              <a:buSzPts val="1100"/>
              <a:buNone/>
            </a:pPr>
            <a:endParaRPr sz="1800">
              <a:solidFill>
                <a:srgbClr val="101D49"/>
              </a:solidFill>
            </a:endParaRPr>
          </a:p>
          <a:p>
            <a:pPr marL="0" lvl="0" indent="0" algn="l" rtl="0">
              <a:lnSpc>
                <a:spcPct val="94000"/>
              </a:lnSpc>
              <a:spcBef>
                <a:spcPts val="0"/>
              </a:spcBef>
              <a:spcAft>
                <a:spcPts val="0"/>
              </a:spcAft>
              <a:buClr>
                <a:schemeClr val="dk1"/>
              </a:buClr>
              <a:buSzPts val="1100"/>
              <a:buNone/>
            </a:pPr>
            <a:endParaRPr sz="1800">
              <a:solidFill>
                <a:srgbClr val="101D49"/>
              </a:solidFill>
            </a:endParaRPr>
          </a:p>
          <a:p>
            <a:pPr marL="0" lvl="0" indent="0" algn="l" rtl="0">
              <a:lnSpc>
                <a:spcPct val="94000"/>
              </a:lnSpc>
              <a:spcBef>
                <a:spcPts val="0"/>
              </a:spcBef>
              <a:spcAft>
                <a:spcPts val="0"/>
              </a:spcAft>
              <a:buClr>
                <a:schemeClr val="dk1"/>
              </a:buClr>
              <a:buSzPts val="1100"/>
              <a:buNone/>
            </a:pPr>
            <a:endParaRPr sz="1800">
              <a:solidFill>
                <a:srgbClr val="101D49"/>
              </a:solidFill>
            </a:endParaRPr>
          </a:p>
          <a:p>
            <a:pPr marL="0" lvl="0" indent="0" algn="l" rtl="0">
              <a:lnSpc>
                <a:spcPct val="94000"/>
              </a:lnSpc>
              <a:spcBef>
                <a:spcPts val="0"/>
              </a:spcBef>
              <a:spcAft>
                <a:spcPts val="0"/>
              </a:spcAft>
              <a:buClr>
                <a:schemeClr val="dk1"/>
              </a:buClr>
              <a:buSzPts val="1100"/>
              <a:buNone/>
            </a:pPr>
            <a:endParaRPr sz="1800">
              <a:solidFill>
                <a:srgbClr val="101D49"/>
              </a:solidFill>
            </a:endParaRPr>
          </a:p>
          <a:p>
            <a:pPr marL="0" lvl="0" indent="0" algn="l" rtl="0">
              <a:lnSpc>
                <a:spcPct val="94000"/>
              </a:lnSpc>
              <a:spcBef>
                <a:spcPts val="0"/>
              </a:spcBef>
              <a:spcAft>
                <a:spcPts val="0"/>
              </a:spcAft>
              <a:buClr>
                <a:schemeClr val="dk1"/>
              </a:buClr>
              <a:buSzPts val="1100"/>
              <a:buNone/>
            </a:pPr>
            <a:endParaRPr sz="1800">
              <a:solidFill>
                <a:srgbClr val="101D49"/>
              </a:solidFill>
            </a:endParaRPr>
          </a:p>
          <a:p>
            <a:pPr marL="0" lvl="1" indent="0" algn="ctr" rtl="0">
              <a:lnSpc>
                <a:spcPct val="94000"/>
              </a:lnSpc>
              <a:spcBef>
                <a:spcPts val="0"/>
              </a:spcBef>
              <a:spcAft>
                <a:spcPts val="0"/>
              </a:spcAft>
              <a:buClr>
                <a:schemeClr val="dk2"/>
              </a:buClr>
              <a:buSzPts val="1800"/>
              <a:buNone/>
            </a:pPr>
            <a:endParaRPr sz="1800" i="0">
              <a:solidFill>
                <a:srgbClr val="101D49"/>
              </a:solidFill>
            </a:endParaRPr>
          </a:p>
          <a:p>
            <a:pPr marL="0" lvl="1" indent="0" algn="ctr" rtl="0">
              <a:lnSpc>
                <a:spcPct val="94000"/>
              </a:lnSpc>
              <a:spcBef>
                <a:spcPts val="0"/>
              </a:spcBef>
              <a:spcAft>
                <a:spcPts val="0"/>
              </a:spcAft>
              <a:buClr>
                <a:schemeClr val="dk2"/>
              </a:buClr>
              <a:buSzPts val="1800"/>
              <a:buNone/>
            </a:pPr>
            <a:endParaRPr sz="1800" i="0">
              <a:solidFill>
                <a:srgbClr val="101D49"/>
              </a:solidFill>
            </a:endParaRPr>
          </a:p>
          <a:p>
            <a:pPr marL="0" lvl="1" indent="0" algn="ctr" rtl="0">
              <a:lnSpc>
                <a:spcPct val="94000"/>
              </a:lnSpc>
              <a:spcBef>
                <a:spcPts val="0"/>
              </a:spcBef>
              <a:spcAft>
                <a:spcPts val="0"/>
              </a:spcAft>
              <a:buClr>
                <a:schemeClr val="dk2"/>
              </a:buClr>
              <a:buSzPts val="1800"/>
              <a:buNone/>
            </a:pPr>
            <a:endParaRPr sz="1800" i="0">
              <a:solidFill>
                <a:srgbClr val="101D49"/>
              </a:solidFill>
            </a:endParaRPr>
          </a:p>
          <a:p>
            <a:pPr marL="0" lvl="1" indent="0" algn="ctr" rtl="0">
              <a:lnSpc>
                <a:spcPct val="94000"/>
              </a:lnSpc>
              <a:spcBef>
                <a:spcPts val="0"/>
              </a:spcBef>
              <a:spcAft>
                <a:spcPts val="0"/>
              </a:spcAft>
              <a:buClr>
                <a:schemeClr val="dk2"/>
              </a:buClr>
              <a:buSzPts val="1800"/>
              <a:buNone/>
            </a:pPr>
            <a:endParaRPr sz="1800" i="0">
              <a:solidFill>
                <a:srgbClr val="101D49"/>
              </a:solidFill>
            </a:endParaRPr>
          </a:p>
          <a:p>
            <a:pPr marL="0" lvl="1" indent="0" algn="l" rtl="0">
              <a:lnSpc>
                <a:spcPct val="94000"/>
              </a:lnSpc>
              <a:spcBef>
                <a:spcPts val="0"/>
              </a:spcBef>
              <a:spcAft>
                <a:spcPts val="0"/>
              </a:spcAft>
              <a:buClr>
                <a:schemeClr val="dk2"/>
              </a:buClr>
              <a:buSzPts val="1800"/>
              <a:buNone/>
            </a:pPr>
            <a:endParaRPr sz="1800" i="0">
              <a:solidFill>
                <a:srgbClr val="101D49"/>
              </a:solidFill>
            </a:endParaRPr>
          </a:p>
          <a:p>
            <a:pPr marL="0" lvl="1" indent="0" algn="l" rtl="0">
              <a:lnSpc>
                <a:spcPct val="94000"/>
              </a:lnSpc>
              <a:spcBef>
                <a:spcPts val="0"/>
              </a:spcBef>
              <a:spcAft>
                <a:spcPts val="0"/>
              </a:spcAft>
              <a:buClr>
                <a:schemeClr val="dk2"/>
              </a:buClr>
              <a:buSzPts val="1800"/>
              <a:buNone/>
            </a:pPr>
            <a:endParaRPr lang="en-US" sz="1800" i="0">
              <a:solidFill>
                <a:srgbClr val="101D49"/>
              </a:solidFill>
            </a:endParaRPr>
          </a:p>
        </p:txBody>
      </p:sp>
      <p:sp>
        <p:nvSpPr>
          <p:cNvPr id="236" name="Google Shape;236;g1ee8b2ca97d_0_0"/>
          <p:cNvSpPr txBox="1">
            <a:spLocks noGrp="1"/>
          </p:cNvSpPr>
          <p:nvPr>
            <p:ph type="title"/>
          </p:nvPr>
        </p:nvSpPr>
        <p:spPr>
          <a:xfrm>
            <a:off x="1400654" y="763097"/>
            <a:ext cx="9601200" cy="750000"/>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t>Scope of Work – Attachment L</a:t>
            </a:r>
            <a:endParaRPr sz="4000"/>
          </a:p>
        </p:txBody>
      </p:sp>
      <p:pic>
        <p:nvPicPr>
          <p:cNvPr id="7" name="Picture 6" descr="A graph of a number of expenses&#10;&#10;AI-generated content may be incorrect.">
            <a:extLst>
              <a:ext uri="{FF2B5EF4-FFF2-40B4-BE49-F238E27FC236}">
                <a16:creationId xmlns:a16="http://schemas.microsoft.com/office/drawing/2014/main" id="{953B98F7-033D-1D71-F0B1-252070CBD775}"/>
              </a:ext>
            </a:extLst>
          </p:cNvPr>
          <p:cNvPicPr>
            <a:picLocks noChangeAspect="1"/>
          </p:cNvPicPr>
          <p:nvPr/>
        </p:nvPicPr>
        <p:blipFill>
          <a:blip r:embed="rId3"/>
          <a:stretch>
            <a:fillRect/>
          </a:stretch>
        </p:blipFill>
        <p:spPr>
          <a:xfrm>
            <a:off x="1954360" y="3058871"/>
            <a:ext cx="3869599" cy="1676826"/>
          </a:xfrm>
          <a:prstGeom prst="rect">
            <a:avLst/>
          </a:prstGeom>
        </p:spPr>
      </p:pic>
      <p:sp>
        <p:nvSpPr>
          <p:cNvPr id="11" name="TextBox 10">
            <a:extLst>
              <a:ext uri="{FF2B5EF4-FFF2-40B4-BE49-F238E27FC236}">
                <a16:creationId xmlns:a16="http://schemas.microsoft.com/office/drawing/2014/main" id="{F3F364CA-9137-E21B-978E-33E222A4E0B0}"/>
              </a:ext>
            </a:extLst>
          </p:cNvPr>
          <p:cNvSpPr txBox="1"/>
          <p:nvPr/>
        </p:nvSpPr>
        <p:spPr>
          <a:xfrm>
            <a:off x="1828800" y="5869351"/>
            <a:ext cx="7953375" cy="738664"/>
          </a:xfrm>
          <a:prstGeom prst="rect">
            <a:avLst/>
          </a:prstGeom>
          <a:noFill/>
        </p:spPr>
        <p:txBody>
          <a:bodyPr wrap="square" rtlCol="0">
            <a:spAutoFit/>
          </a:bodyPr>
          <a:lstStyle/>
          <a:p>
            <a:r>
              <a:rPr lang="en-US" sz="1400" b="1" i="0">
                <a:solidFill>
                  <a:srgbClr val="101D49"/>
                </a:solidFill>
              </a:rPr>
              <a:t>Note: </a:t>
            </a:r>
            <a:r>
              <a:rPr lang="en-US" sz="1400" i="0">
                <a:solidFill>
                  <a:srgbClr val="101D49"/>
                </a:solidFill>
              </a:rPr>
              <a:t>These figures are only an estimate and are not to be construed as an amount to be offered under this solicitation.</a:t>
            </a:r>
          </a:p>
          <a:p>
            <a:endParaRPr lang="en-US"/>
          </a:p>
        </p:txBody>
      </p:sp>
      <p:pic>
        <p:nvPicPr>
          <p:cNvPr id="3" name="Picture 2" descr="A screenshot of a table&#10;&#10;AI-generated content may be incorrect.">
            <a:extLst>
              <a:ext uri="{FF2B5EF4-FFF2-40B4-BE49-F238E27FC236}">
                <a16:creationId xmlns:a16="http://schemas.microsoft.com/office/drawing/2014/main" id="{0F80B30F-C6A2-D528-68BD-DF5BF8350EC8}"/>
              </a:ext>
            </a:extLst>
          </p:cNvPr>
          <p:cNvPicPr>
            <a:picLocks noChangeAspect="1"/>
          </p:cNvPicPr>
          <p:nvPr/>
        </p:nvPicPr>
        <p:blipFill>
          <a:blip r:embed="rId4"/>
          <a:stretch>
            <a:fillRect/>
          </a:stretch>
        </p:blipFill>
        <p:spPr>
          <a:xfrm>
            <a:off x="5823959" y="2475961"/>
            <a:ext cx="3128970" cy="339339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6"/>
          <p:cNvSpPr txBox="1">
            <a:spLocks noGrp="1"/>
          </p:cNvSpPr>
          <p:nvPr>
            <p:ph type="title"/>
          </p:nvPr>
        </p:nvSpPr>
        <p:spPr>
          <a:xfrm>
            <a:off x="1371600" y="765605"/>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dirty="0"/>
              <a:t>Term of Contract</a:t>
            </a:r>
            <a:endParaRPr sz="4000" dirty="0"/>
          </a:p>
        </p:txBody>
      </p:sp>
      <p:sp>
        <p:nvSpPr>
          <p:cNvPr id="245" name="Google Shape;245;p6"/>
          <p:cNvSpPr txBox="1">
            <a:spLocks noGrp="1"/>
          </p:cNvSpPr>
          <p:nvPr>
            <p:ph type="body" idx="1"/>
          </p:nvPr>
        </p:nvSpPr>
        <p:spPr>
          <a:xfrm>
            <a:off x="1371600" y="1828800"/>
            <a:ext cx="9058800" cy="2900100"/>
          </a:xfrm>
          <a:prstGeom prst="rect">
            <a:avLst/>
          </a:prstGeom>
          <a:noFill/>
          <a:ln>
            <a:noFill/>
          </a:ln>
        </p:spPr>
        <p:txBody>
          <a:bodyPr spcFirstLastPara="1" wrap="square" lIns="91425" tIns="45700" rIns="91425" bIns="45700" anchor="t" anchorCtr="0">
            <a:noAutofit/>
          </a:bodyPr>
          <a:lstStyle/>
          <a:p>
            <a:pPr marL="457200" lvl="0" indent="-381000" algn="l" rtl="0">
              <a:lnSpc>
                <a:spcPct val="94000"/>
              </a:lnSpc>
              <a:spcBef>
                <a:spcPts val="0"/>
              </a:spcBef>
              <a:spcAft>
                <a:spcPts val="0"/>
              </a:spcAft>
              <a:buClr>
                <a:srgbClr val="101D49"/>
              </a:buClr>
              <a:buSzPts val="2400"/>
              <a:buChar char="●"/>
            </a:pPr>
            <a:r>
              <a:rPr lang="en-US" sz="2400">
                <a:solidFill>
                  <a:srgbClr val="101D49"/>
                </a:solidFill>
              </a:rPr>
              <a:t>The term of the contract shall be for a period of ​four (4)​ years from the date of contract execution. There may be ​two (2)​ one-year renewals for a total of ​six (6)​ years at the State’s option.</a:t>
            </a:r>
            <a:endParaRPr sz="2400">
              <a:solidFill>
                <a:srgbClr val="101D49"/>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7"/>
          <p:cNvSpPr txBox="1">
            <a:spLocks noGrp="1"/>
          </p:cNvSpPr>
          <p:nvPr>
            <p:ph type="title"/>
          </p:nvPr>
        </p:nvSpPr>
        <p:spPr>
          <a:xfrm>
            <a:off x="1381296" y="792010"/>
            <a:ext cx="9601200" cy="829157"/>
          </a:xfrm>
          <a:prstGeom prst="rect">
            <a:avLst/>
          </a:prstGeom>
          <a:noFill/>
          <a:ln>
            <a:noFill/>
          </a:ln>
        </p:spPr>
        <p:txBody>
          <a:bodyPr spcFirstLastPara="1" wrap="square" lIns="91425" tIns="45700" rIns="91425" bIns="45700" anchor="t" anchorCtr="0">
            <a:noAutofit/>
          </a:bodyPr>
          <a:lstStyle/>
          <a:p>
            <a:pPr marL="0" lvl="0" indent="0" algn="l" rtl="0">
              <a:lnSpc>
                <a:spcPct val="89000"/>
              </a:lnSpc>
              <a:spcBef>
                <a:spcPts val="0"/>
              </a:spcBef>
              <a:spcAft>
                <a:spcPts val="0"/>
              </a:spcAft>
              <a:buClr>
                <a:srgbClr val="101D49"/>
              </a:buClr>
              <a:buSzPts val="4000"/>
              <a:buFont typeface="Calibri"/>
              <a:buNone/>
            </a:pPr>
            <a:r>
              <a:rPr lang="en-US" sz="4000">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2"/>
                  </a:ext>
                </a:extLst>
              </a:rPr>
              <a:t>Key Dates</a:t>
            </a:r>
            <a:endParaRPr sz="4000"/>
          </a:p>
        </p:txBody>
      </p:sp>
      <p:graphicFrame>
        <p:nvGraphicFramePr>
          <p:cNvPr id="252" name="Google Shape;252;p7"/>
          <p:cNvGraphicFramePr/>
          <p:nvPr>
            <p:extLst>
              <p:ext uri="{D42A27DB-BD31-4B8C-83A1-F6EECF244321}">
                <p14:modId xmlns:p14="http://schemas.microsoft.com/office/powerpoint/2010/main" val="4178451514"/>
              </p:ext>
            </p:extLst>
          </p:nvPr>
        </p:nvGraphicFramePr>
        <p:xfrm>
          <a:off x="1554246" y="2171690"/>
          <a:ext cx="9083500" cy="3657700"/>
        </p:xfrm>
        <a:graphic>
          <a:graphicData uri="http://schemas.openxmlformats.org/drawingml/2006/table">
            <a:tbl>
              <a:tblPr firstRow="1" bandRow="1">
                <a:noFill/>
                <a:tableStyleId>{DD59F14F-606E-4535-90C0-8463D9E1F502}</a:tableStyleId>
              </a:tblPr>
              <a:tblGrid>
                <a:gridCol w="5394075">
                  <a:extLst>
                    <a:ext uri="{9D8B030D-6E8A-4147-A177-3AD203B41FA5}">
                      <a16:colId xmlns:a16="http://schemas.microsoft.com/office/drawing/2014/main" val="20000"/>
                    </a:ext>
                  </a:extLst>
                </a:gridCol>
                <a:gridCol w="3689425">
                  <a:extLst>
                    <a:ext uri="{9D8B030D-6E8A-4147-A177-3AD203B41FA5}">
                      <a16:colId xmlns:a16="http://schemas.microsoft.com/office/drawing/2014/main" val="20001"/>
                    </a:ext>
                  </a:extLst>
                </a:gridCol>
              </a:tblGrid>
              <a:tr h="306925">
                <a:tc>
                  <a:txBody>
                    <a:bodyPr/>
                    <a:lstStyle/>
                    <a:p>
                      <a:pPr marL="0" marR="0" lvl="0" indent="0" algn="ctr" rtl="0">
                        <a:lnSpc>
                          <a:spcPct val="100000"/>
                        </a:lnSpc>
                        <a:spcBef>
                          <a:spcPts val="0"/>
                        </a:spcBef>
                        <a:spcAft>
                          <a:spcPts val="0"/>
                        </a:spcAft>
                        <a:buClr>
                          <a:srgbClr val="000000"/>
                        </a:buClr>
                        <a:buSzPts val="1500"/>
                        <a:buFont typeface="Arial"/>
                        <a:buNone/>
                      </a:pPr>
                      <a:r>
                        <a:rPr lang="en-US" sz="1800" u="none" strike="noStrike" cap="none">
                          <a:latin typeface="Calibri"/>
                          <a:ea typeface="Calibri"/>
                          <a:cs typeface="Calibri"/>
                          <a:sym typeface="Calibri"/>
                        </a:rPr>
                        <a:t>Activity</a:t>
                      </a:r>
                      <a:endParaRPr sz="1800" u="none" strike="noStrike" cap="none">
                        <a:latin typeface="Calibri"/>
                        <a:ea typeface="Calibri"/>
                        <a:cs typeface="Calibri"/>
                        <a:sym typeface="Calibri"/>
                      </a:endParaRPr>
                    </a:p>
                  </a:txBody>
                  <a:tcPr marL="45725" marR="45725"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002060"/>
                    </a:solidFill>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800" u="none" strike="noStrike" cap="none">
                          <a:latin typeface="Calibri"/>
                          <a:ea typeface="Calibri"/>
                          <a:cs typeface="Calibri"/>
                          <a:sym typeface="Calibri"/>
                          <a:extLst>
                            <a: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textRoundtripDataId="3"/>
                            </a:ext>
                          </a:extLst>
                        </a:rPr>
                        <a:t>Date</a:t>
                      </a:r>
                      <a:endParaRPr sz="1800" u="none" strike="noStrike" cap="none">
                        <a:latin typeface="Calibri"/>
                        <a:ea typeface="Calibri"/>
                        <a:cs typeface="Calibri"/>
                        <a:sym typeface="Calibri"/>
                      </a:endParaRPr>
                    </a:p>
                  </a:txBody>
                  <a:tcPr marL="45725" marR="45725"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rgbClr val="002060"/>
                    </a:solidFill>
                  </a:tcPr>
                </a:tc>
                <a:extLst>
                  <a:ext uri="{0D108BD9-81ED-4DB2-BD59-A6C34878D82A}">
                    <a16:rowId xmlns:a16="http://schemas.microsoft.com/office/drawing/2014/main" val="10000"/>
                  </a:ext>
                </a:extLst>
              </a:tr>
              <a:tr h="346250">
                <a:tc>
                  <a:txBody>
                    <a:bodyPr/>
                    <a:lstStyle/>
                    <a:p>
                      <a:pPr marL="0" marR="0" lvl="0" indent="0" algn="l" rtl="0">
                        <a:lnSpc>
                          <a:spcPct val="100000"/>
                        </a:lnSpc>
                        <a:spcBef>
                          <a:spcPts val="0"/>
                        </a:spcBef>
                        <a:spcAft>
                          <a:spcPts val="0"/>
                        </a:spcAft>
                        <a:buClr>
                          <a:srgbClr val="000000"/>
                        </a:buClr>
                        <a:buSzPts val="1500"/>
                        <a:buFont typeface="Arial"/>
                        <a:buNone/>
                      </a:pPr>
                      <a:r>
                        <a:rPr lang="en-US" sz="1800" u="none" strike="noStrike" cap="none">
                          <a:solidFill>
                            <a:srgbClr val="101D49"/>
                          </a:solidFill>
                          <a:latin typeface="Calibri"/>
                          <a:ea typeface="Calibri"/>
                          <a:cs typeface="Calibri"/>
                          <a:sym typeface="Calibri"/>
                        </a:rPr>
                        <a:t>Issue of RFP</a:t>
                      </a:r>
                      <a:endParaRPr sz="1800" u="none" strike="noStrike" cap="none">
                        <a:solidFill>
                          <a:srgbClr val="101D49"/>
                        </a:solidFill>
                        <a:latin typeface="Calibri"/>
                        <a:ea typeface="Calibri"/>
                        <a:cs typeface="Calibri"/>
                        <a:sym typeface="Calibri"/>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800" u="none" strike="noStrike" cap="none">
                          <a:solidFill>
                            <a:srgbClr val="101D49"/>
                          </a:solidFill>
                          <a:latin typeface="Calibri"/>
                          <a:ea typeface="Calibri"/>
                          <a:cs typeface="Calibri"/>
                          <a:sym typeface="Calibri"/>
                        </a:rPr>
                        <a:t>5/7/2025</a:t>
                      </a: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1"/>
                  </a:ext>
                </a:extLst>
              </a:tr>
              <a:tr h="346250">
                <a:tc>
                  <a:txBody>
                    <a:bodyPr/>
                    <a:lstStyle/>
                    <a:p>
                      <a:pPr marL="0" marR="0" lvl="0" indent="0" algn="l" rtl="0">
                        <a:lnSpc>
                          <a:spcPct val="100000"/>
                        </a:lnSpc>
                        <a:spcBef>
                          <a:spcPts val="0"/>
                        </a:spcBef>
                        <a:spcAft>
                          <a:spcPts val="0"/>
                        </a:spcAft>
                        <a:buClr>
                          <a:srgbClr val="000000"/>
                        </a:buClr>
                        <a:buSzPts val="1500"/>
                        <a:buFont typeface="Arial"/>
                        <a:buNone/>
                      </a:pPr>
                      <a:r>
                        <a:rPr lang="en-US" sz="1800" u="none" strike="noStrike" cap="none">
                          <a:solidFill>
                            <a:srgbClr val="101D49"/>
                          </a:solidFill>
                          <a:latin typeface="Calibri"/>
                          <a:ea typeface="Calibri"/>
                          <a:cs typeface="Calibri"/>
                          <a:sym typeface="Calibri"/>
                        </a:rPr>
                        <a:t>Deadline to Submit Round 1 of Written Questions</a:t>
                      </a:r>
                      <a:endParaRPr sz="18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lumMod val="95000"/>
                      </a:schemeClr>
                    </a:solidFill>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800" u="none" strike="noStrike" cap="none">
                          <a:solidFill>
                            <a:srgbClr val="101D49"/>
                          </a:solidFill>
                          <a:latin typeface="Calibri"/>
                          <a:ea typeface="Calibri"/>
                          <a:cs typeface="Calibri"/>
                          <a:sym typeface="Calibri"/>
                        </a:rPr>
                        <a:t>6/3/2025</a:t>
                      </a: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lumMod val="95000"/>
                      </a:schemeClr>
                    </a:solidFill>
                  </a:tcPr>
                </a:tc>
                <a:extLst>
                  <a:ext uri="{0D108BD9-81ED-4DB2-BD59-A6C34878D82A}">
                    <a16:rowId xmlns:a16="http://schemas.microsoft.com/office/drawing/2014/main" val="10002"/>
                  </a:ext>
                </a:extLst>
              </a:tr>
              <a:tr h="346250">
                <a:tc>
                  <a:txBody>
                    <a:bodyPr/>
                    <a:lstStyle/>
                    <a:p>
                      <a:pPr marL="0" marR="0" lvl="0" indent="0" algn="l" rtl="0">
                        <a:lnSpc>
                          <a:spcPct val="100000"/>
                        </a:lnSpc>
                        <a:spcBef>
                          <a:spcPts val="0"/>
                        </a:spcBef>
                        <a:spcAft>
                          <a:spcPts val="0"/>
                        </a:spcAft>
                        <a:buClr>
                          <a:srgbClr val="101D49"/>
                        </a:buClr>
                        <a:buSzPts val="1500"/>
                        <a:buFont typeface="Calibri"/>
                        <a:buNone/>
                      </a:pPr>
                      <a:r>
                        <a:rPr lang="en-US" sz="1800" b="0" i="0" u="none" strike="noStrike" cap="none">
                          <a:solidFill>
                            <a:srgbClr val="101D49"/>
                          </a:solidFill>
                          <a:latin typeface="Calibri"/>
                          <a:ea typeface="Calibri"/>
                          <a:cs typeface="Calibri"/>
                          <a:sym typeface="Arial"/>
                        </a:rPr>
                        <a:t>Response to Round 1 of Written Questions</a:t>
                      </a:r>
                      <a:endParaRPr sz="1800" b="0" i="0" u="none" strike="noStrike" cap="none">
                        <a:solidFill>
                          <a:srgbClr val="101D49"/>
                        </a:solidFill>
                        <a:latin typeface="Calibri"/>
                        <a:ea typeface="Calibri"/>
                        <a:cs typeface="Calibri"/>
                        <a:sym typeface="Arial"/>
                      </a:endParaRPr>
                    </a:p>
                  </a:txBody>
                  <a:tcPr marL="45725" marR="45725" marT="45725" marB="45725"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101D49"/>
                        </a:buClr>
                        <a:buSzPts val="1500"/>
                        <a:buFont typeface="Calibri"/>
                        <a:buNone/>
                      </a:pPr>
                      <a:r>
                        <a:rPr lang="en-US" sz="1800" b="0" i="0" u="none" strike="noStrike" cap="none">
                          <a:solidFill>
                            <a:srgbClr val="101D49"/>
                          </a:solidFill>
                          <a:latin typeface="Calibri"/>
                          <a:ea typeface="Calibri"/>
                          <a:cs typeface="Calibri"/>
                          <a:sym typeface="Calibri"/>
                        </a:rPr>
                        <a:t>6/17/2025</a:t>
                      </a:r>
                    </a:p>
                  </a:txBody>
                  <a:tcPr marL="45725" marR="45725" marT="45725" marB="45725"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solidFill>
                      <a:schemeClr val="bg1"/>
                    </a:solidFill>
                  </a:tcPr>
                </a:tc>
                <a:extLst>
                  <a:ext uri="{0D108BD9-81ED-4DB2-BD59-A6C34878D82A}">
                    <a16:rowId xmlns:a16="http://schemas.microsoft.com/office/drawing/2014/main" val="3583375482"/>
                  </a:ext>
                </a:extLst>
              </a:tr>
              <a:tr h="346250">
                <a:tc>
                  <a:txBody>
                    <a:bodyPr/>
                    <a:lstStyle/>
                    <a:p>
                      <a:pPr marL="0" marR="0" lvl="0" indent="0" algn="l" rtl="0">
                        <a:lnSpc>
                          <a:spcPct val="100000"/>
                        </a:lnSpc>
                        <a:spcBef>
                          <a:spcPts val="0"/>
                        </a:spcBef>
                        <a:spcAft>
                          <a:spcPts val="0"/>
                        </a:spcAft>
                        <a:buClr>
                          <a:srgbClr val="000000"/>
                        </a:buClr>
                        <a:buSzPts val="1500"/>
                        <a:buFont typeface="Arial"/>
                        <a:buNone/>
                      </a:pPr>
                      <a:r>
                        <a:rPr lang="en-US" sz="1800" b="0" i="0" u="none" strike="noStrike" cap="none">
                          <a:solidFill>
                            <a:srgbClr val="101D49"/>
                          </a:solidFill>
                          <a:latin typeface="Calibri"/>
                          <a:ea typeface="Calibri"/>
                          <a:cs typeface="Calibri"/>
                          <a:sym typeface="Arial"/>
                        </a:rPr>
                        <a:t>Deadline to Submit Round 2 of Written Questions</a:t>
                      </a:r>
                      <a:endParaRPr sz="1800" b="0" i="0" u="none" strike="noStrike" cap="none">
                        <a:solidFill>
                          <a:srgbClr val="101D49"/>
                        </a:solidFill>
                        <a:latin typeface="Calibri"/>
                        <a:ea typeface="Calibri"/>
                        <a:cs typeface="Calibri"/>
                        <a:sym typeface="Arial"/>
                      </a:endParaRPr>
                    </a:p>
                  </a:txBody>
                  <a:tcPr marL="45725" marR="45725" marT="45725" marB="45725"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solidFill>
                      <a:schemeClr val="bg1">
                        <a:lumMod val="95000"/>
                      </a:schemeClr>
                    </a:solidFill>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800" b="0" i="0" u="none" strike="noStrike" cap="none">
                          <a:solidFill>
                            <a:srgbClr val="101D49"/>
                          </a:solidFill>
                          <a:latin typeface="Calibri"/>
                          <a:ea typeface="Calibri"/>
                          <a:cs typeface="Calibri"/>
                          <a:sym typeface="Calibri"/>
                        </a:rPr>
                        <a:t>7/1/2025</a:t>
                      </a:r>
                    </a:p>
                  </a:txBody>
                  <a:tcPr marL="45725" marR="45725" marT="45725" marB="45725"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solidFill>
                      <a:schemeClr val="bg1">
                        <a:lumMod val="95000"/>
                      </a:schemeClr>
                    </a:solidFill>
                  </a:tcPr>
                </a:tc>
                <a:extLst>
                  <a:ext uri="{0D108BD9-81ED-4DB2-BD59-A6C34878D82A}">
                    <a16:rowId xmlns:a16="http://schemas.microsoft.com/office/drawing/2014/main" val="2473338468"/>
                  </a:ext>
                </a:extLst>
              </a:tr>
              <a:tr h="346250">
                <a:tc>
                  <a:txBody>
                    <a:bodyPr/>
                    <a:lstStyle/>
                    <a:p>
                      <a:pPr marL="0" marR="0" lvl="0" indent="0" algn="l" rtl="0">
                        <a:lnSpc>
                          <a:spcPct val="100000"/>
                        </a:lnSpc>
                        <a:spcBef>
                          <a:spcPts val="0"/>
                        </a:spcBef>
                        <a:spcAft>
                          <a:spcPts val="0"/>
                        </a:spcAft>
                        <a:buClr>
                          <a:srgbClr val="101D49"/>
                        </a:buClr>
                        <a:buSzPts val="1500"/>
                        <a:buFont typeface="Calibri"/>
                        <a:buNone/>
                      </a:pPr>
                      <a:r>
                        <a:rPr lang="en-US" sz="1800" u="none" strike="noStrike" cap="none">
                          <a:solidFill>
                            <a:srgbClr val="101D49"/>
                          </a:solidFill>
                          <a:latin typeface="Calibri"/>
                          <a:ea typeface="Calibri"/>
                          <a:cs typeface="Calibri"/>
                          <a:sym typeface="Calibri"/>
                        </a:rPr>
                        <a:t>Response to Round 2 of Written Questions</a:t>
                      </a:r>
                      <a:endParaRPr sz="18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800" u="none" strike="noStrike" cap="none">
                          <a:solidFill>
                            <a:srgbClr val="101D49"/>
                          </a:solidFill>
                          <a:latin typeface="Calibri"/>
                          <a:ea typeface="Calibri"/>
                          <a:cs typeface="Calibri"/>
                          <a:sym typeface="Calibri"/>
                        </a:rPr>
                        <a:t>7/15/2025</a:t>
                      </a: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bg1"/>
                    </a:solidFill>
                  </a:tcPr>
                </a:tc>
                <a:extLst>
                  <a:ext uri="{0D108BD9-81ED-4DB2-BD59-A6C34878D82A}">
                    <a16:rowId xmlns:a16="http://schemas.microsoft.com/office/drawing/2014/main" val="10003"/>
                  </a:ext>
                </a:extLst>
              </a:tr>
              <a:tr h="346250">
                <a:tc>
                  <a:txBody>
                    <a:bodyPr/>
                    <a:lstStyle/>
                    <a:p>
                      <a:pPr marL="0" marR="0" lvl="0" indent="0" algn="l" rtl="0">
                        <a:lnSpc>
                          <a:spcPct val="100000"/>
                        </a:lnSpc>
                        <a:spcBef>
                          <a:spcPts val="0"/>
                        </a:spcBef>
                        <a:spcAft>
                          <a:spcPts val="0"/>
                        </a:spcAft>
                        <a:buClr>
                          <a:srgbClr val="101D49"/>
                        </a:buClr>
                        <a:buSzPts val="1500"/>
                        <a:buFont typeface="Calibri"/>
                        <a:buNone/>
                      </a:pPr>
                      <a:r>
                        <a:rPr lang="en-US" sz="1800" u="none" strike="noStrike" cap="none">
                          <a:solidFill>
                            <a:srgbClr val="101D49"/>
                          </a:solidFill>
                          <a:latin typeface="Calibri"/>
                          <a:ea typeface="Calibri"/>
                          <a:cs typeface="Calibri"/>
                          <a:sym typeface="Calibri"/>
                        </a:rPr>
                        <a:t>Intent to Respond (Optional) </a:t>
                      </a:r>
                      <a:endParaRPr sz="18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lumMod val="95000"/>
                      </a:schemeClr>
                    </a:solidFill>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800" u="none" strike="noStrike" cap="none">
                          <a:solidFill>
                            <a:srgbClr val="101D49"/>
                          </a:solidFill>
                          <a:latin typeface="Calibri"/>
                          <a:ea typeface="Calibri"/>
                          <a:cs typeface="Calibri"/>
                          <a:sym typeface="Calibri"/>
                        </a:rPr>
                        <a:t>7/18/2025</a:t>
                      </a:r>
                    </a:p>
                  </a:txBody>
                  <a:tcPr marL="45725" marR="45725" marT="45725" marB="45725"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lumMod val="95000"/>
                      </a:schemeClr>
                    </a:solidFill>
                  </a:tcPr>
                </a:tc>
                <a:extLst>
                  <a:ext uri="{0D108BD9-81ED-4DB2-BD59-A6C34878D82A}">
                    <a16:rowId xmlns:a16="http://schemas.microsoft.com/office/drawing/2014/main" val="10004"/>
                  </a:ext>
                </a:extLst>
              </a:tr>
              <a:tr h="346250">
                <a:tc>
                  <a:txBody>
                    <a:bodyPr/>
                    <a:lstStyle/>
                    <a:p>
                      <a:pPr marL="0" marR="0" lvl="0" indent="0" algn="l" rtl="0">
                        <a:lnSpc>
                          <a:spcPct val="100000"/>
                        </a:lnSpc>
                        <a:spcBef>
                          <a:spcPts val="0"/>
                        </a:spcBef>
                        <a:spcAft>
                          <a:spcPts val="0"/>
                        </a:spcAft>
                        <a:buClr>
                          <a:srgbClr val="000000"/>
                        </a:buClr>
                        <a:buSzPts val="1500"/>
                        <a:buFont typeface="Arial"/>
                        <a:buNone/>
                      </a:pPr>
                      <a:r>
                        <a:rPr lang="en-US" sz="1800" u="none" strike="noStrike" cap="none">
                          <a:solidFill>
                            <a:srgbClr val="101D49"/>
                          </a:solidFill>
                          <a:latin typeface="Calibri"/>
                          <a:ea typeface="Calibri"/>
                          <a:cs typeface="Calibri"/>
                          <a:sym typeface="Calibri"/>
                        </a:rPr>
                        <a:t>Submission process (Online Submission Form)</a:t>
                      </a:r>
                      <a:endParaRPr sz="18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800" u="none" strike="noStrike" cap="none">
                          <a:solidFill>
                            <a:srgbClr val="101D49"/>
                          </a:solidFill>
                          <a:latin typeface="Calibri"/>
                          <a:ea typeface="Calibri"/>
                          <a:cs typeface="Calibri"/>
                          <a:sym typeface="Calibri"/>
                        </a:rPr>
                        <a:t>7/29/2025</a:t>
                      </a: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extLst>
                  <a:ext uri="{0D108BD9-81ED-4DB2-BD59-A6C34878D82A}">
                    <a16:rowId xmlns:a16="http://schemas.microsoft.com/office/drawing/2014/main" val="10005"/>
                  </a:ext>
                </a:extLst>
              </a:tr>
              <a:tr h="346250">
                <a:tc>
                  <a:txBody>
                    <a:bodyPr/>
                    <a:lstStyle/>
                    <a:p>
                      <a:pPr marL="0" marR="0" lvl="0" indent="0" algn="l" rtl="0">
                        <a:lnSpc>
                          <a:spcPct val="100000"/>
                        </a:lnSpc>
                        <a:spcBef>
                          <a:spcPts val="0"/>
                        </a:spcBef>
                        <a:spcAft>
                          <a:spcPts val="0"/>
                        </a:spcAft>
                        <a:buClr>
                          <a:srgbClr val="000000"/>
                        </a:buClr>
                        <a:buSzPts val="1500"/>
                        <a:buFont typeface="Arial"/>
                        <a:buNone/>
                      </a:pPr>
                      <a:r>
                        <a:rPr lang="en-US" sz="1800" u="none" strike="noStrike" cap="none">
                          <a:solidFill>
                            <a:srgbClr val="101D49"/>
                          </a:solidFill>
                          <a:latin typeface="Calibri"/>
                          <a:ea typeface="Calibri"/>
                          <a:cs typeface="Calibri"/>
                          <a:sym typeface="Calibri"/>
                        </a:rPr>
                        <a:t>Submission of Reference Check Forms to the State</a:t>
                      </a:r>
                      <a:endParaRPr sz="18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lumMod val="95000"/>
                      </a:schemeClr>
                    </a:solidFill>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800" u="none" strike="noStrike" cap="none">
                          <a:solidFill>
                            <a:srgbClr val="101D49"/>
                          </a:solidFill>
                          <a:latin typeface="Calibri"/>
                          <a:ea typeface="Calibri"/>
                          <a:cs typeface="Calibri"/>
                          <a:sym typeface="Calibri"/>
                        </a:rPr>
                        <a:t>7/29/2025</a:t>
                      </a: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lumMod val="95000"/>
                      </a:schemeClr>
                    </a:solidFill>
                  </a:tcPr>
                </a:tc>
                <a:extLst>
                  <a:ext uri="{0D108BD9-81ED-4DB2-BD59-A6C34878D82A}">
                    <a16:rowId xmlns:a16="http://schemas.microsoft.com/office/drawing/2014/main" val="10006"/>
                  </a:ext>
                </a:extLst>
              </a:tr>
              <a:tr h="346250">
                <a:tc>
                  <a:txBody>
                    <a:bodyPr/>
                    <a:lstStyle/>
                    <a:p>
                      <a:pPr marL="0" marR="0" lvl="0" indent="0" algn="l" rtl="0">
                        <a:lnSpc>
                          <a:spcPct val="100000"/>
                        </a:lnSpc>
                        <a:spcBef>
                          <a:spcPts val="0"/>
                        </a:spcBef>
                        <a:spcAft>
                          <a:spcPts val="0"/>
                        </a:spcAft>
                        <a:buClr>
                          <a:srgbClr val="101D49"/>
                        </a:buClr>
                        <a:buSzPts val="1500"/>
                        <a:buFont typeface="Calibri"/>
                        <a:buNone/>
                      </a:pPr>
                      <a:r>
                        <a:rPr lang="en-US" sz="1800" u="none" strike="noStrike" cap="none">
                          <a:solidFill>
                            <a:srgbClr val="101D49"/>
                          </a:solidFill>
                          <a:latin typeface="Calibri"/>
                          <a:ea typeface="Calibri"/>
                          <a:cs typeface="Calibri"/>
                          <a:sym typeface="Calibri"/>
                        </a:rPr>
                        <a:t>RFP Award Recommendation</a:t>
                      </a:r>
                      <a:endParaRPr sz="1800" u="none" strike="noStrike" cap="none"/>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tc>
                  <a:txBody>
                    <a:bodyPr/>
                    <a:lstStyle/>
                    <a:p>
                      <a:pPr marL="0" marR="0" lvl="0" indent="0" algn="ctr" rtl="0">
                        <a:lnSpc>
                          <a:spcPct val="100000"/>
                        </a:lnSpc>
                        <a:spcBef>
                          <a:spcPts val="0"/>
                        </a:spcBef>
                        <a:spcAft>
                          <a:spcPts val="0"/>
                        </a:spcAft>
                        <a:buClr>
                          <a:srgbClr val="000000"/>
                        </a:buClr>
                        <a:buSzPts val="1500"/>
                        <a:buFont typeface="Arial"/>
                        <a:buNone/>
                      </a:pPr>
                      <a:r>
                        <a:rPr lang="en-US" sz="1800" u="none" strike="noStrike" cap="none">
                          <a:solidFill>
                            <a:srgbClr val="101D49"/>
                          </a:solidFill>
                          <a:latin typeface="Calibri"/>
                          <a:ea typeface="Calibri"/>
                          <a:cs typeface="Calibri"/>
                          <a:sym typeface="Calibri"/>
                        </a:rPr>
                        <a:t>October/November 2025</a:t>
                      </a:r>
                      <a:endParaRPr sz="1800" u="none" strike="noStrike" cap="none">
                        <a:solidFill>
                          <a:srgbClr val="101D49"/>
                        </a:solidFill>
                        <a:latin typeface="Calibri"/>
                        <a:ea typeface="Calibri"/>
                        <a:cs typeface="Calibri"/>
                        <a:sym typeface="Calibri"/>
                      </a:endParaRPr>
                    </a:p>
                  </a:txBody>
                  <a:tcPr marL="45725" marR="45725"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1"/>
                    </a:solidFill>
                  </a:tcPr>
                </a:tc>
                <a:extLst>
                  <a:ext uri="{0D108BD9-81ED-4DB2-BD59-A6C34878D82A}">
                    <a16:rowId xmlns:a16="http://schemas.microsoft.com/office/drawing/2014/main" val="10007"/>
                  </a:ext>
                </a:extLst>
              </a:tr>
            </a:tbl>
          </a:graphicData>
        </a:graphic>
      </p:graphicFrame>
    </p:spTree>
  </p:cSld>
  <p:clrMapOvr>
    <a:masterClrMapping/>
  </p:clrMapOvr>
</p:sld>
</file>

<file path=ppt/theme/theme1.xml><?xml version="1.0" encoding="utf-8"?>
<a:theme xmlns:a="http://schemas.openxmlformats.org/drawingml/2006/main" name="Crop">
  <a:themeElements>
    <a:clrScheme name="Crop">
      <a:dk1>
        <a:srgbClr val="000000"/>
      </a:dk1>
      <a:lt1>
        <a:srgbClr val="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rop">
  <a:themeElements>
    <a:clrScheme name="Crop">
      <a:dk1>
        <a:srgbClr val="000000"/>
      </a:dk1>
      <a:lt1>
        <a:srgbClr val="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9728D9C30C53C4BB35BCBBBFA50D61F" ma:contentTypeVersion="3" ma:contentTypeDescription="Create a new document." ma:contentTypeScope="" ma:versionID="7fc8e96b6ac43879db423cd7b5f7e843">
  <xsd:schema xmlns:xsd="http://www.w3.org/2001/XMLSchema" xmlns:xs="http://www.w3.org/2001/XMLSchema" xmlns:p="http://schemas.microsoft.com/office/2006/metadata/properties" xmlns:ns2="1b37f92b-10a9-4a3f-96f4-b970b91b302d" targetNamespace="http://schemas.microsoft.com/office/2006/metadata/properties" ma:root="true" ma:fieldsID="6bbea890be2f2ae586cbb3012ee917c6" ns2:_="">
    <xsd:import namespace="1b37f92b-10a9-4a3f-96f4-b970b91b302d"/>
    <xsd:element name="properties">
      <xsd:complexType>
        <xsd:sequence>
          <xsd:element name="documentManagement">
            <xsd:complexType>
              <xsd:all>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b37f92b-10a9-4a3f-96f4-b970b91b302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F3F89A1-2407-4B79-B202-9473AD6C62F8}">
  <ds:schemaRefs>
    <ds:schemaRef ds:uri="1b37f92b-10a9-4a3f-96f4-b970b91b302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E295465A-D989-4563-9312-07D6DB1294B7}">
  <ds:schemaRefs>
    <ds:schemaRef ds:uri="http://schemas.microsoft.com/sharepoint/v3/contenttype/forms"/>
  </ds:schemaRefs>
</ds:datastoreItem>
</file>

<file path=customXml/itemProps3.xml><?xml version="1.0" encoding="utf-8"?>
<ds:datastoreItem xmlns:ds="http://schemas.openxmlformats.org/officeDocument/2006/customXml" ds:itemID="{F60B4F5D-224C-4AC9-B4EA-26AA405A1609}">
  <ds:schemaRefs>
    <ds:schemaRef ds:uri="http://schemas.microsoft.com/office/2006/metadata/properties"/>
    <ds:schemaRef ds:uri="http://schemas.microsoft.com/office/2006/documentManagement/types"/>
    <ds:schemaRef ds:uri="http://purl.org/dc/terms/"/>
    <ds:schemaRef ds:uri="http://purl.org/dc/dcmitype/"/>
    <ds:schemaRef ds:uri="http://www.w3.org/XML/1998/namespace"/>
    <ds:schemaRef ds:uri="http://schemas.openxmlformats.org/package/2006/metadata/core-properties"/>
    <ds:schemaRef ds:uri="http://schemas.microsoft.com/office/infopath/2007/PartnerControls"/>
    <ds:schemaRef ds:uri="1b37f92b-10a9-4a3f-96f4-b970b91b302d"/>
    <ds:schemaRef ds:uri="http://purl.org/dc/elements/1.1/"/>
  </ds:schemaRefs>
</ds:datastoreItem>
</file>

<file path=docMetadata/LabelInfo.xml><?xml version="1.0" encoding="utf-8"?>
<clbl:labelList xmlns:clbl="http://schemas.microsoft.com/office/2020/mipLabelMetadata">
  <clbl:label id="{2199bfba-a409-4f13-b0c4-18b45933d88d}" enabled="0" method="" siteId="{2199bfba-a409-4f13-b0c4-18b45933d88d}" removed="1"/>
</clbl:labelList>
</file>

<file path=docProps/app.xml><?xml version="1.0" encoding="utf-8"?>
<Properties xmlns="http://schemas.openxmlformats.org/officeDocument/2006/extended-properties" xmlns:vt="http://schemas.openxmlformats.org/officeDocument/2006/docPropsVTypes">
  <TotalTime>92</TotalTime>
  <Words>4379</Words>
  <Application>Microsoft Office PowerPoint</Application>
  <PresentationFormat>Widescreen</PresentationFormat>
  <Paragraphs>550</Paragraphs>
  <Slides>50</Slides>
  <Notes>50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50</vt:i4>
      </vt:variant>
    </vt:vector>
  </HeadingPairs>
  <TitlesOfParts>
    <vt:vector size="60" baseType="lpstr">
      <vt:lpstr>Arial</vt:lpstr>
      <vt:lpstr>Times New Roman</vt:lpstr>
      <vt:lpstr>Garamond</vt:lpstr>
      <vt:lpstr>Calibri</vt:lpstr>
      <vt:lpstr>Libre Franklin</vt:lpstr>
      <vt:lpstr>WordVisi_MSFontService</vt:lpstr>
      <vt:lpstr>Courier New</vt:lpstr>
      <vt:lpstr>Noto Sans Symbols</vt:lpstr>
      <vt:lpstr>Crop</vt:lpstr>
      <vt:lpstr>Crop</vt:lpstr>
      <vt:lpstr>REQUEST FOR PROPOSAL 25-83140  VEHICLE PARTS AND ACCESSORIES   INDIANA DEPARTMENT OF ADMINISTRATION   PRE-PROPOSAL CONFERENCE  MAY 20, 2025  IDOA/PROCUREMENT DIVISION</vt:lpstr>
      <vt:lpstr>Agenda</vt:lpstr>
      <vt:lpstr>General Information</vt:lpstr>
      <vt:lpstr>RFP 25-83140 Overview  </vt:lpstr>
      <vt:lpstr>Purpose of the RFP and Background</vt:lpstr>
      <vt:lpstr>Scope of Work – Attachment L</vt:lpstr>
      <vt:lpstr>Scope of Work – Attachment L</vt:lpstr>
      <vt:lpstr>Term of Contract</vt:lpstr>
      <vt:lpstr>Key Dates</vt:lpstr>
      <vt:lpstr>Proposal Instructions and Evaluation Criteria </vt:lpstr>
      <vt:lpstr>Executive Summary</vt:lpstr>
      <vt:lpstr>Attestation Form – Attachment J</vt:lpstr>
      <vt:lpstr>Buy Indiana – RFP Section 2.6.2 &amp; IEI – Attachment C</vt:lpstr>
      <vt:lpstr>Business Proposal – Attachment E</vt:lpstr>
      <vt:lpstr>Business Proposal – Attachment E</vt:lpstr>
      <vt:lpstr>Technical Proposal – Attachment F</vt:lpstr>
      <vt:lpstr>Minimum Requirements – Attachment F1</vt:lpstr>
      <vt:lpstr>Cost Proposal – Attachment D</vt:lpstr>
      <vt:lpstr>Cost Proposal Minimum Category Discounts Tab – Attachment D</vt:lpstr>
      <vt:lpstr>Cost Proposal Tabs I.-X. – Attachment D</vt:lpstr>
      <vt:lpstr>Cost Proposal Product Discount Exceptions Tab – Attachment D</vt:lpstr>
      <vt:lpstr>Cost Proposal Product Core Charges Tab – Attachment D</vt:lpstr>
      <vt:lpstr>Confidential Information</vt:lpstr>
      <vt:lpstr>Evaluation Criteria</vt:lpstr>
      <vt:lpstr>IDOA Division of Supplier Diversity Program Overview </vt:lpstr>
      <vt:lpstr>Minority and Women’s Business Enterprises</vt:lpstr>
      <vt:lpstr>Minority and Women’s Business Enterprises</vt:lpstr>
      <vt:lpstr>Minority and Women’s Business Enterprises</vt:lpstr>
      <vt:lpstr>Minority and Women’s Business Enterprises</vt:lpstr>
      <vt:lpstr>Minority and Women’s Business Enterprises</vt:lpstr>
      <vt:lpstr>Minority and Women’s Business Enterprises</vt:lpstr>
      <vt:lpstr>Indiana Veteran Owned Small Businesses</vt:lpstr>
      <vt:lpstr>Indiana Veteran Owned Small Businesses</vt:lpstr>
      <vt:lpstr>Indiana Veteran Owned Small Businesses</vt:lpstr>
      <vt:lpstr>Indiana Veteran Owned Small Businesses</vt:lpstr>
      <vt:lpstr>Instructions for Completing Attachments A and A1 </vt:lpstr>
      <vt:lpstr>PowerPoint Presentation</vt:lpstr>
      <vt:lpstr>Minority and Women’s Business Enterprises Subcontractor Commitment Form</vt:lpstr>
      <vt:lpstr>PowerPoint Presentation</vt:lpstr>
      <vt:lpstr>Indiana Veteran Owned Small Business Subcontractor Commitment Form </vt:lpstr>
      <vt:lpstr>IDOA Subcontractor Commitment Scoring and Compliance </vt:lpstr>
      <vt:lpstr>IDOA Subcontractor Scoring</vt:lpstr>
      <vt:lpstr>Subcontractor Compliance</vt:lpstr>
      <vt:lpstr>Submission Requirements </vt:lpstr>
      <vt:lpstr>Optional Submission Forms/Documents </vt:lpstr>
      <vt:lpstr>Required Submission Forms/Documents </vt:lpstr>
      <vt:lpstr>Submission Requirements</vt:lpstr>
      <vt:lpstr>Additional Information</vt:lpstr>
      <vt:lpstr>Questions </vt:lpstr>
      <vt:lpstr>Thank You   Arthur Sample IV asample@idoa.in.gov  Division of Supplier Diversity mwbecompliance@idoa.in.gov  www.in.gov/idoa/mwbe/payaudit.htm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Thayer, Jessica (IDOA)</dc:creator>
  <cp:lastModifiedBy>Sample IV, Arthur</cp:lastModifiedBy>
  <cp:revision>4</cp:revision>
  <dcterms:created xsi:type="dcterms:W3CDTF">2018-02-20T21:33:06Z</dcterms:created>
  <dcterms:modified xsi:type="dcterms:W3CDTF">2025-05-20T17:11:10Z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0x01010009728D9C30C53C4BB35BCBBBFA50D61F</vt:lpwstr>
  </property>
</Properties>
</file>